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9.xml" ContentType="application/vnd.openxmlformats-officedocument.presentationml.slide+xml"/>
  <Override PartName="/ppt/slides/slide19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33.xml" ContentType="application/vnd.openxmlformats-officedocument.presentationml.slide+xml"/>
  <Override PartName="/ppt/slides/slide18.xml" ContentType="application/vnd.openxmlformats-officedocument.presentationml.slide+xml"/>
  <Override PartName="/ppt/slides/slide25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8" r:id="rId3"/>
    <p:sldId id="298" r:id="rId4"/>
    <p:sldId id="301" r:id="rId5"/>
    <p:sldId id="299" r:id="rId6"/>
    <p:sldId id="300" r:id="rId7"/>
    <p:sldId id="302" r:id="rId8"/>
    <p:sldId id="303" r:id="rId9"/>
    <p:sldId id="304" r:id="rId10"/>
    <p:sldId id="305" r:id="rId11"/>
    <p:sldId id="306" r:id="rId12"/>
    <p:sldId id="307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9" r:id="rId31"/>
    <p:sldId id="326" r:id="rId32"/>
    <p:sldId id="330" r:id="rId33"/>
    <p:sldId id="328" r:id="rId34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6187" autoAdjust="0"/>
  </p:normalViewPr>
  <p:slideViewPr>
    <p:cSldViewPr snapToGrid="0" showGuides="1">
      <p:cViewPr varScale="1">
        <p:scale>
          <a:sx n="63" d="100"/>
          <a:sy n="63" d="100"/>
        </p:scale>
        <p:origin x="82" y="3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08.04.2023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35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7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50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7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18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56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08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38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16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52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0854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498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25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16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36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0194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434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010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72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DELIVERED THERMAL ENERGY DEMAND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6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200" dirty="0"/>
              <a:t>B.1.2 - الطاقة الحرارية التي يتم توصيلها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مقياس البناء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" dirty="0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3" r:id="rId31"/>
    <p:sldLayoutId id="2147483715" r:id="rId32"/>
    <p:sldLayoutId id="2147483716" r:id="rId33"/>
    <p:sldLayoutId id="2147483717" r:id="rId34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2.jpe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40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7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00942" y="3062130"/>
            <a:ext cx="6579338" cy="2702061"/>
          </a:xfrm>
          <a:prstGeom prst="rect">
            <a:avLst/>
          </a:prstGeo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ar" sz="5400" dirty="0">
                <a:solidFill>
                  <a:srgbClr val="0070C0"/>
                </a:solidFill>
              </a:rPr>
              <a:t>وحدة التدريب 3</a:t>
            </a:r>
            <a:endParaRPr lang="en-US" sz="5400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ar" dirty="0"/>
              <a:t>حساب التقييم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ar-JO" dirty="0"/>
              <a:t>أداة البناء المستدام – معيار البناء</a:t>
            </a:r>
            <a:endParaRPr lang="ar" sz="3200" dirty="0"/>
          </a:p>
          <a:p>
            <a:pPr marL="0" indent="0">
              <a:buNone/>
            </a:pPr>
            <a:endParaRPr lang="ar" sz="3200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000" dirty="0"/>
              <a:t>يتم توفير طريقة الحساب من خلال </a:t>
            </a:r>
            <a:r>
              <a:rPr lang="ar" sz="2000" b="1" dirty="0"/>
              <a:t>سلسلة </a:t>
            </a:r>
            <a:r>
              <a:rPr lang="ar" sz="2000" dirty="0"/>
              <a:t>معايير</a:t>
            </a:r>
            <a:r>
              <a:rPr lang="en-US" sz="2000" dirty="0"/>
              <a:t>CEN</a:t>
            </a:r>
            <a:r>
              <a:rPr lang="ar" sz="2000" dirty="0"/>
              <a:t> </a:t>
            </a:r>
            <a:r>
              <a:rPr lang="ar-JO" sz="2000" dirty="0"/>
              <a:t>اللجنة الأوروبية للمواصفات</a:t>
            </a:r>
            <a:r>
              <a:rPr lang="ar" sz="2000" dirty="0"/>
              <a:t> التي تدعم تنفيذ EPBD عبر الاتحاد الأوروبي</a:t>
            </a:r>
            <a:endParaRPr lang="en-US" sz="2000" dirty="0"/>
          </a:p>
          <a:p>
            <a:pPr marL="0" lvl="0" indent="0" algn="r" rtl="1">
              <a:spcBef>
                <a:spcPts val="1200"/>
              </a:spcBef>
              <a:buNone/>
            </a:pPr>
            <a:r>
              <a:rPr lang="ar" sz="2000" dirty="0"/>
              <a:t>سلسلة معايير CEN التي تشكل حاليًا الأساس لمعظم طرق الحساب الوطنية </a:t>
            </a:r>
            <a:r>
              <a:rPr lang="ar" sz="2000" b="1" dirty="0"/>
              <a:t>EN 15603 </a:t>
            </a:r>
            <a:r>
              <a:rPr lang="ar" sz="2000" dirty="0"/>
              <a:t>التي تجمع النتائج من </a:t>
            </a:r>
            <a:r>
              <a:rPr lang="ar" sz="2000" b="1" dirty="0"/>
              <a:t>EN ISO 13790</a:t>
            </a:r>
            <a:endParaRPr lang="en-US" sz="2000" strike="sngStrike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89" y="407275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81600" y="4025349"/>
            <a:ext cx="779248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ar" sz="2000" dirty="0"/>
              <a:t>من الممكن استخدام </a:t>
            </a:r>
            <a:r>
              <a:rPr lang="ar" sz="2000" b="1" dirty="0"/>
              <a:t>البيانات المقاسة أو المقدرة </a:t>
            </a:r>
            <a:r>
              <a:rPr lang="ar" sz="2000" dirty="0"/>
              <a:t>لاستخدام الطاقة ، بحيث يكون من الممكن ملء هذا المؤشر</a:t>
            </a:r>
            <a:endParaRPr lang="en-US" sz="2000" dirty="0"/>
          </a:p>
          <a:p>
            <a:pPr marL="342900" indent="-342900" algn="r" rt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ar" sz="2000" dirty="0"/>
              <a:t>يجب دائمًا </a:t>
            </a:r>
            <a:r>
              <a:rPr lang="ar" sz="2000" b="1" dirty="0"/>
              <a:t>الإعلان عن </a:t>
            </a:r>
            <a:r>
              <a:rPr lang="ar-JO" sz="2000" b="1" dirty="0"/>
              <a:t>مصدر المعلومات</a:t>
            </a:r>
          </a:p>
          <a:p>
            <a:pPr marL="342900" indent="-342900" algn="r" rtl="1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869EAE-E969-F3D5-109F-924ECAF14890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444EEB-B785-F7E3-5C08-C9CD376CEC0C}"/>
              </a:ext>
            </a:extLst>
          </p:cNvPr>
          <p:cNvSpPr/>
          <p:nvPr/>
        </p:nvSpPr>
        <p:spPr>
          <a:xfrm>
            <a:off x="2382416" y="60773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8223" y="1872956"/>
            <a:ext cx="647244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1200"/>
              </a:spcBef>
            </a:pPr>
            <a:r>
              <a:rPr lang="ar" sz="2400" dirty="0"/>
              <a:t>يمكن استخدام معظم طرق الحساب الوطنية التي تتوافق مع معايير EN ويتم استخدامها من أجلها</a:t>
            </a:r>
          </a:p>
          <a:p>
            <a:pPr marL="342900" lvl="0" indent="-342900" algn="r" rt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تقييم أداء المبنى أو</a:t>
            </a:r>
          </a:p>
          <a:p>
            <a:pPr marL="342900" lvl="0" indent="-342900" algn="r" rt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إصدار شهادات أداء الطاقة (EPCs )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103" y="2230086"/>
            <a:ext cx="1241799" cy="1196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8B9D395-22B2-5336-633D-73A70D228C0D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24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916" y="5029542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496812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حساب المباني الجديدة </a:t>
            </a:r>
            <a:r>
              <a:rPr lang="ar" sz="22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(التصميم)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هي كما يلي:</a:t>
            </a:r>
            <a:r>
              <a:rPr lang="ar" sz="2200" dirty="0"/>
              <a:t> </a:t>
            </a:r>
            <a:endParaRPr lang="it-IT" sz="22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200" dirty="0"/>
              <a:t>احسب </a:t>
            </a:r>
            <a:r>
              <a:rPr lang="ar" sz="2200" b="1" dirty="0"/>
              <a:t>إجمالي الطاقة الحرارية السنوية </a:t>
            </a:r>
            <a:r>
              <a:rPr lang="ar" sz="2200" dirty="0"/>
              <a:t>التي يتم تسليمها للمبنى على مدار عام نموذجي ، في شكل حرارة / برودة المنطقة أو / والوقود ، لتغطية الطلب على الخدمات الفنية ، [كيلوواط ساعة]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571252" y="792339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148" y="3601025"/>
            <a:ext cx="849681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2"/>
            </a:pPr>
            <a:r>
              <a:rPr lang="ar" sz="2200" b="1" dirty="0"/>
              <a:t>مساحة الأرضية </a:t>
            </a:r>
            <a:r>
              <a:rPr lang="ar" sz="2200" dirty="0"/>
              <a:t>الداخلية المفيدة المبنى ، [م </a:t>
            </a:r>
            <a:r>
              <a:rPr lang="ar" sz="2200" baseline="30000" dirty="0"/>
              <a:t>2 </a:t>
            </a:r>
            <a:r>
              <a:rPr lang="ar" sz="2200" dirty="0"/>
              <a:t>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200" dirty="0"/>
          </a:p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3"/>
            </a:pPr>
            <a:r>
              <a:rPr lang="ar" sz="2200" dirty="0"/>
              <a:t>احسب قيمة المؤشر على النحو التالي: </a:t>
            </a:r>
            <a:r>
              <a:rPr lang="ar" sz="2200" b="1" dirty="0"/>
              <a:t>إجمالي</a:t>
            </a:r>
            <a:r>
              <a:rPr lang="ar-JO" sz="2200" b="1" dirty="0"/>
              <a:t> الطاقة الحرارية</a:t>
            </a:r>
            <a:r>
              <a:rPr lang="ar" sz="2200" b="1" dirty="0"/>
              <a:t> </a:t>
            </a:r>
            <a:r>
              <a:rPr lang="ar-JO" sz="2200" b="1" dirty="0">
                <a:solidFill>
                  <a:prstClr val="black"/>
                </a:solidFill>
              </a:rPr>
              <a:t>المستخدمة </a:t>
            </a:r>
            <a:r>
              <a:rPr lang="ar" sz="2200" b="1" dirty="0"/>
              <a:t>في المبنى</a:t>
            </a:r>
            <a:r>
              <a:rPr lang="ar" sz="2200" dirty="0"/>
              <a:t> </a:t>
            </a:r>
            <a:r>
              <a:rPr lang="ar" sz="2200" dirty="0">
                <a:solidFill>
                  <a:srgbClr val="1A965E"/>
                </a:solidFill>
              </a:rPr>
              <a:t>(الخطوة 1) </a:t>
            </a:r>
            <a:r>
              <a:rPr lang="ar" sz="2200" dirty="0"/>
              <a:t>/ </a:t>
            </a:r>
            <a:r>
              <a:rPr lang="ar" sz="2200" b="1" dirty="0"/>
              <a:t>إجمالي مساحة الأرضية الداخلية المفيدة </a:t>
            </a:r>
            <a:r>
              <a:rPr lang="ar" sz="2200" dirty="0">
                <a:solidFill>
                  <a:srgbClr val="1A965E"/>
                </a:solidFill>
              </a:rPr>
              <a:t>(الخطوة 2) </a:t>
            </a:r>
            <a:r>
              <a:rPr lang="ar" sz="2200" dirty="0"/>
              <a:t>، </a:t>
            </a:r>
            <a:r>
              <a:rPr lang="ar" sz="2200" dirty="0">
                <a:solidFill>
                  <a:prstClr val="black"/>
                </a:solidFill>
              </a:rPr>
              <a:t>[kWh / m </a:t>
            </a:r>
            <a:r>
              <a:rPr lang="ar" sz="2200" baseline="30000" dirty="0">
                <a:solidFill>
                  <a:prstClr val="black"/>
                </a:solidFill>
              </a:rPr>
              <a:t>2 </a:t>
            </a:r>
            <a:r>
              <a:rPr lang="ar" sz="2200" dirty="0">
                <a:solidFill>
                  <a:prstClr val="black"/>
                </a:solidFill>
              </a:rPr>
              <a:t>/ y]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DFF20F-4D05-C449-59D8-37FFB6AFA05F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A0336F-4830-0C19-91F5-58AEE6B470D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8" t="14818" r="9749" b="49130"/>
          <a:stretch/>
        </p:blipFill>
        <p:spPr bwMode="auto">
          <a:xfrm>
            <a:off x="404038" y="2799235"/>
            <a:ext cx="1620377" cy="12312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18298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1"/>
            <a:ext cx="8900850" cy="156479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للمباني </a:t>
            </a:r>
            <a:r>
              <a:rPr lang="ar" sz="22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القائمة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هي كما يلي:</a:t>
            </a:r>
            <a:r>
              <a:rPr lang="ar" sz="2200" dirty="0"/>
              <a:t> </a:t>
            </a:r>
            <a:endParaRPr lang="it-IT" sz="2200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sz="2200" dirty="0"/>
              <a:t>احسب الكمية السنوية لكل </a:t>
            </a:r>
            <a:r>
              <a:rPr lang="ar" sz="2200" b="1" dirty="0"/>
              <a:t>وقود </a:t>
            </a:r>
            <a:r>
              <a:rPr lang="ar" sz="2200" dirty="0"/>
              <a:t>(على سبيل المثال ، لترات من النفط ، أمتار مكعبة من الغاز الطبيعي) </a:t>
            </a:r>
            <a:r>
              <a:rPr lang="ar" sz="2200" b="1" dirty="0"/>
              <a:t>يتم تسليمها </a:t>
            </a:r>
            <a:r>
              <a:rPr lang="ar" sz="2200" dirty="0"/>
              <a:t>إلى المبنى مقابل </a:t>
            </a:r>
            <a:r>
              <a:rPr lang="ar" sz="2200" b="1" dirty="0"/>
              <a:t>خدماته الفنية </a:t>
            </a:r>
            <a:r>
              <a:rPr lang="ar" sz="2200" dirty="0"/>
              <a:t>أو الحرارة / البرودة من شبكات المنطقة ، باستخدام متوسط قيمة </a:t>
            </a:r>
            <a:r>
              <a:rPr lang="ar" sz="2200" b="1" dirty="0"/>
              <a:t>3 سنوات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إشغال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 (الوقود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7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811841" y="3149622"/>
            <a:ext cx="8124824" cy="28258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buNone/>
            </a:pPr>
            <a:r>
              <a:rPr lang="ar" sz="2200" b="1" dirty="0"/>
              <a:t>البيانات المقننة من</a:t>
            </a:r>
          </a:p>
          <a:p>
            <a:pPr marL="461963" lvl="0" indent="-461963" algn="r" rtl="1">
              <a:buFont typeface="Courier New" panose="02070309020205020404" pitchFamily="49" charset="0"/>
              <a:buChar char="o"/>
            </a:pPr>
            <a:r>
              <a:rPr lang="ar-JO" sz="2200" b="1" dirty="0"/>
              <a:t>المراقبة </a:t>
            </a:r>
            <a:endParaRPr lang="ar" sz="2200" dirty="0"/>
          </a:p>
          <a:p>
            <a:pPr marL="463550" lvl="0" indent="0" algn="r" rtl="1">
              <a:buNone/>
            </a:pPr>
            <a:r>
              <a:rPr lang="ar" sz="2200" dirty="0"/>
              <a:t>قم بقياس جميع كميات الوقود التي يتم تسليمها إلى المبنى وتقديم بيانات استهلاك الطاقة المقاسة لمدة 12 </a:t>
            </a:r>
            <a:r>
              <a:rPr lang="ar" sz="2200" u="sng" dirty="0"/>
              <a:t>شهرًا متتاليًا على الأقل</a:t>
            </a:r>
          </a:p>
          <a:p>
            <a:pPr marL="463550" lvl="0" indent="0" algn="r" rtl="1">
              <a:buNone/>
            </a:pPr>
            <a:r>
              <a:rPr lang="ar-JO" sz="2200" dirty="0"/>
              <a:t>حيث </a:t>
            </a:r>
            <a:r>
              <a:rPr lang="ar" sz="2200" dirty="0"/>
              <a:t>يوفر أفضل جودة للبيانات</a:t>
            </a:r>
          </a:p>
          <a:p>
            <a:pPr marL="0" lvl="0" indent="0" algn="r" rtl="1">
              <a:buNone/>
            </a:pPr>
            <a:r>
              <a:rPr lang="ar" sz="2200" dirty="0"/>
              <a:t>أو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5C02009-4D6A-71AB-4D2C-38B497CD979E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68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2262" y="6560820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Group 32"/>
          <p:cNvGrpSpPr/>
          <p:nvPr/>
        </p:nvGrpSpPr>
        <p:grpSpPr>
          <a:xfrm>
            <a:off x="7078942" y="2336840"/>
            <a:ext cx="1920240" cy="1496068"/>
            <a:chOff x="4712708" y="2232663"/>
            <a:chExt cx="1920240" cy="1496068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708" y="2232663"/>
              <a:ext cx="1920240" cy="149606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tangle 34"/>
            <p:cNvSpPr/>
            <p:nvPr/>
          </p:nvSpPr>
          <p:spPr>
            <a:xfrm>
              <a:off x="4998415" y="3377912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ar" sz="1200" b="1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زيت التدفئة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740229" y="4267292"/>
            <a:ext cx="82589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1200"/>
              </a:spcAft>
            </a:pPr>
            <a:r>
              <a:rPr lang="ar-JO" sz="2200" dirty="0"/>
              <a:t>حيث </a:t>
            </a:r>
            <a:r>
              <a:rPr lang="en-US" sz="2200" dirty="0"/>
              <a:t>A</a:t>
            </a:r>
            <a:r>
              <a:rPr lang="ar-JO" sz="2200" dirty="0"/>
              <a:t> </a:t>
            </a:r>
            <a:r>
              <a:rPr lang="ar" sz="2200" dirty="0"/>
              <a:t> = مخزون الوقود المقاس في بداية فترة 12 شهرًا ؛ </a:t>
            </a:r>
            <a:r>
              <a:rPr lang="en-US" sz="2200" dirty="0"/>
              <a:t>B</a:t>
            </a:r>
            <a:r>
              <a:rPr lang="ar" sz="2200" dirty="0"/>
              <a:t> = كمية الوقود الم</a:t>
            </a:r>
            <a:r>
              <a:rPr lang="ar-JO" sz="2200" dirty="0" err="1"/>
              <a:t>نقولة</a:t>
            </a:r>
            <a:r>
              <a:rPr lang="ar-JO" sz="2200" dirty="0"/>
              <a:t> </a:t>
            </a:r>
            <a:r>
              <a:rPr lang="ar" sz="2200" dirty="0"/>
              <a:t>إلى المبنى خلال فترة 12 شهرًا ؛ C = مخزون الوقود المقاس في نهاية فترة 12 شهرًا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إشغال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 (الوقود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17" name="Rectangle 16"/>
          <p:cNvSpPr/>
          <p:nvPr/>
        </p:nvSpPr>
        <p:spPr>
          <a:xfrm>
            <a:off x="740229" y="2309292"/>
            <a:ext cx="613764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1200"/>
              </a:spcAft>
            </a:pPr>
            <a:r>
              <a:rPr lang="ar" sz="2200" dirty="0"/>
              <a:t>التحدي الرئيسي للوقود </a:t>
            </a:r>
            <a:r>
              <a:rPr lang="ar" sz="2200" b="1" dirty="0"/>
              <a:t>الذي </a:t>
            </a:r>
            <a:r>
              <a:rPr lang="ar" sz="2200" dirty="0"/>
              <a:t>يتم تسليمه بكميات كبيرة </a:t>
            </a:r>
            <a:r>
              <a:rPr lang="ar" sz="2200" b="1" dirty="0"/>
              <a:t>إلى </a:t>
            </a:r>
            <a:r>
              <a:rPr lang="ar" sz="2200" dirty="0"/>
              <a:t>مبنى للتخزين قبل الاستخدام الفعلي (مثل النفط والوقود الصلب) ، تقدر الكمية السنوية للوقود لناقل الطاقة هذا على النحو التالي:</a:t>
            </a:r>
          </a:p>
          <a:p>
            <a:pPr algn="r" rtl="1">
              <a:spcAft>
                <a:spcPts val="1200"/>
              </a:spcAft>
            </a:pPr>
            <a:r>
              <a:rPr lang="ar" sz="2200" dirty="0"/>
              <a:t>كمية الوقود = أ + ب - ج</a:t>
            </a: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807293" y="1372106"/>
            <a:ext cx="8124824" cy="80097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lvl="0" indent="-461963" algn="r" rtl="1">
              <a:buFont typeface="Courier New" panose="02070309020205020404" pitchFamily="49" charset="0"/>
              <a:buChar char="o"/>
            </a:pPr>
            <a:r>
              <a:rPr lang="ar" sz="2200" b="1" dirty="0"/>
              <a:t>الفواتير </a:t>
            </a:r>
            <a:r>
              <a:rPr lang="ar" sz="2200" dirty="0"/>
              <a:t>/ </a:t>
            </a:r>
            <a:r>
              <a:rPr lang="ar" sz="2200" b="1" dirty="0"/>
              <a:t>المرافق</a:t>
            </a:r>
            <a:endParaRPr lang="en-US" sz="2200" dirty="0"/>
          </a:p>
          <a:p>
            <a:pPr marL="463550" lvl="0" indent="0" algn="r" rtl="1">
              <a:buNone/>
            </a:pPr>
            <a:r>
              <a:rPr lang="ar" sz="2200" dirty="0"/>
              <a:t>المتوسط على </a:t>
            </a:r>
            <a:r>
              <a:rPr lang="ar" sz="2200" u="sng" dirty="0"/>
              <a:t>فترات أطول </a:t>
            </a:r>
            <a:r>
              <a:rPr lang="ar" sz="2200" dirty="0"/>
              <a:t>(على سبيل المثال ، </a:t>
            </a:r>
            <a:r>
              <a:rPr lang="ar" sz="2200" b="1" dirty="0"/>
              <a:t>سجلات 3 سنوات </a:t>
            </a:r>
            <a:r>
              <a:rPr lang="ar" sz="2200" dirty="0"/>
              <a:t>)</a:t>
            </a:r>
            <a:endParaRPr lang="en-US" sz="22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A61D9DB-B597-8895-88C2-CFABCD14599B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43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688199" cy="385510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buFont typeface="+mj-lt"/>
              <a:buAutoNum type="arabicPeriod" startAt="2"/>
            </a:pPr>
            <a:r>
              <a:rPr lang="ar" sz="2000" dirty="0"/>
              <a:t>قم بتحويل كمية كل وقود إلى </a:t>
            </a:r>
            <a:r>
              <a:rPr lang="ar" sz="2000" b="1" dirty="0"/>
              <a:t>طاقة حرارية </a:t>
            </a:r>
            <a:r>
              <a:rPr lang="ar" sz="2000" dirty="0"/>
              <a:t>باستخدام قيم التسخين المنخفضة ، [kWh]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pPr marL="457200" lvl="0" indent="-457200" algn="r" rtl="1">
              <a:buFont typeface="+mj-lt"/>
              <a:buAutoNum type="arabicPeriod" startAt="2"/>
            </a:pPr>
            <a:endParaRPr lang="ar-JO" sz="2000" dirty="0"/>
          </a:p>
          <a:p>
            <a:pPr marL="457200" lvl="0" indent="-457200" algn="r" rtl="1">
              <a:buFont typeface="+mj-lt"/>
              <a:buAutoNum type="arabicPeriod" startAt="2"/>
            </a:pPr>
            <a:endParaRPr lang="en-GB" sz="2000" dirty="0"/>
          </a:p>
          <a:p>
            <a:pPr marL="457200" indent="-457200" algn="r" rtl="1">
              <a:buFont typeface="+mj-lt"/>
              <a:buAutoNum type="arabicPeriod" startAt="2"/>
            </a:pPr>
            <a:r>
              <a:rPr lang="ar" sz="2000" b="1" dirty="0">
                <a:solidFill>
                  <a:prstClr val="black"/>
                </a:solidFill>
              </a:rPr>
              <a:t>الوقود </a:t>
            </a:r>
            <a:r>
              <a:rPr lang="ar" sz="2000" dirty="0"/>
              <a:t>لحساب إجمالي </a:t>
            </a:r>
            <a:r>
              <a:rPr lang="ar" sz="2000" b="1" dirty="0"/>
              <a:t>الحرارة</a:t>
            </a:r>
            <a:r>
              <a:rPr lang="ar" sz="2000" dirty="0">
                <a:solidFill>
                  <a:prstClr val="black"/>
                </a:solidFill>
              </a:rPr>
              <a:t> </a:t>
            </a:r>
            <a:r>
              <a:rPr lang="ar" sz="2000" b="1" dirty="0">
                <a:solidFill>
                  <a:prstClr val="black"/>
                </a:solidFill>
              </a:rPr>
              <a:t>استخدام الطاقة </a:t>
            </a:r>
            <a:r>
              <a:rPr lang="ar" sz="2000" b="1" dirty="0"/>
              <a:t>للمبنى ، </a:t>
            </a:r>
            <a:r>
              <a:rPr lang="ar" sz="2000" dirty="0"/>
              <a:t>[كيلوواط ساعة </a:t>
            </a:r>
            <a:r>
              <a:rPr lang="ar" sz="2000" b="1" dirty="0"/>
              <a:t>]</a:t>
            </a:r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2"/>
            </a:pPr>
            <a:endParaRPr lang="en-US" sz="1200" dirty="0"/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2"/>
            </a:pPr>
            <a:r>
              <a:rPr lang="ar" sz="2000" dirty="0"/>
              <a:t>احسب مساحة </a:t>
            </a:r>
            <a:r>
              <a:rPr lang="ar" sz="2000" b="1" dirty="0"/>
              <a:t>الأرضية </a:t>
            </a:r>
            <a:r>
              <a:rPr lang="ar" sz="2000" dirty="0"/>
              <a:t>الداخلية المفيدة للمبنى ، [م </a:t>
            </a:r>
            <a:r>
              <a:rPr lang="ar" sz="2000" baseline="30000" dirty="0"/>
              <a:t>2 </a:t>
            </a:r>
            <a:r>
              <a:rPr lang="ar" sz="2000" dirty="0"/>
              <a:t>]</a:t>
            </a:r>
            <a:endParaRPr lang="en-US" sz="2000" dirty="0"/>
          </a:p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2"/>
            </a:pPr>
            <a:endParaRPr lang="en-US" sz="1200" dirty="0">
              <a:solidFill>
                <a:prstClr val="black"/>
              </a:solidFill>
            </a:endParaRPr>
          </a:p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2"/>
            </a:pPr>
            <a:r>
              <a:rPr lang="ar" sz="2000" dirty="0"/>
              <a:t>احسب قيمة المؤشر على النحو التالي: </a:t>
            </a:r>
            <a:r>
              <a:rPr lang="ar" sz="2000" b="1" dirty="0"/>
              <a:t>إجمالي </a:t>
            </a:r>
            <a:r>
              <a:rPr lang="ar" sz="2000" b="1" dirty="0">
                <a:solidFill>
                  <a:prstClr val="black"/>
                </a:solidFill>
              </a:rPr>
              <a:t>الحرارة</a:t>
            </a:r>
            <a:r>
              <a:rPr lang="ar" sz="2000" dirty="0">
                <a:solidFill>
                  <a:prstClr val="black"/>
                </a:solidFill>
              </a:rPr>
              <a:t> </a:t>
            </a:r>
            <a:r>
              <a:rPr lang="ar" sz="2000" b="1" dirty="0">
                <a:solidFill>
                  <a:prstClr val="black"/>
                </a:solidFill>
              </a:rPr>
              <a:t>استخدام الطاقة</a:t>
            </a:r>
            <a:r>
              <a:rPr lang="ar" sz="2000" b="1" dirty="0"/>
              <a:t> من المبنى</a:t>
            </a:r>
            <a:r>
              <a:rPr lang="ar" sz="2000" dirty="0"/>
              <a:t> </a:t>
            </a:r>
            <a:r>
              <a:rPr lang="ar" sz="2000" dirty="0">
                <a:solidFill>
                  <a:srgbClr val="1A965E"/>
                </a:solidFill>
              </a:rPr>
              <a:t>(الخطوة 3) </a:t>
            </a:r>
            <a:r>
              <a:rPr lang="ar" sz="2000" dirty="0"/>
              <a:t>/ </a:t>
            </a:r>
            <a:r>
              <a:rPr lang="ar" sz="2000" b="1" dirty="0"/>
              <a:t>إجمالي مساحة الأرضية الداخلية المفيدة </a:t>
            </a:r>
            <a:r>
              <a:rPr lang="ar" sz="2000" dirty="0">
                <a:solidFill>
                  <a:srgbClr val="1A965E"/>
                </a:solidFill>
              </a:rPr>
              <a:t>(الخطوة 4) </a:t>
            </a:r>
            <a:r>
              <a:rPr lang="ar" sz="2000" dirty="0"/>
              <a:t>، </a:t>
            </a:r>
            <a:r>
              <a:rPr lang="ar" sz="2000" dirty="0">
                <a:solidFill>
                  <a:prstClr val="black"/>
                </a:solidFill>
              </a:rPr>
              <a:t>[kWh / m </a:t>
            </a:r>
            <a:r>
              <a:rPr lang="ar" sz="2000" baseline="30000" dirty="0">
                <a:solidFill>
                  <a:prstClr val="black"/>
                </a:solidFill>
              </a:rPr>
              <a:t>2 </a:t>
            </a:r>
            <a:r>
              <a:rPr lang="ar" sz="2000" dirty="0">
                <a:solidFill>
                  <a:prstClr val="black"/>
                </a:solidFill>
              </a:rPr>
              <a:t>/ y]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إشغال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 (الوقود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916" y="5217882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D390A0E-49C6-B371-E01F-0E5BDB4AF2F9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84D982-1AB6-8205-467F-334F8E93A1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6" t="34379" r="38698" b="44296"/>
          <a:stretch/>
        </p:blipFill>
        <p:spPr bwMode="auto">
          <a:xfrm>
            <a:off x="1597307" y="2303361"/>
            <a:ext cx="6250328" cy="12963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52225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37960"/>
            <a:ext cx="2133600" cy="32004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001164" y="907179"/>
            <a:ext cx="6340921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الإش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غال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 ( 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تسخين / برودة المنطقة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585" y="5197596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900850" cy="349581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الحساب للمباني </a:t>
            </a:r>
            <a:r>
              <a:rPr lang="ar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القائمة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هي كما يلي:</a:t>
            </a:r>
            <a:r>
              <a:rPr lang="ar" sz="2000" dirty="0"/>
              <a:t> </a:t>
            </a:r>
            <a:endParaRPr lang="it-IT" sz="20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000" b="1" dirty="0"/>
              <a:t>إجمالي الطاقة الحرارية </a:t>
            </a:r>
            <a:r>
              <a:rPr lang="ar" sz="2000" dirty="0"/>
              <a:t>السنوية التي يتم توصيلها للمبنى من نظام تدفئة المنطقة (أو البارد ) ، [كيلوواط ساعة]</a:t>
            </a:r>
          </a:p>
          <a:p>
            <a:pPr marL="457200" lvl="0" indent="-457200" algn="r" rtl="1">
              <a:buFont typeface="+mj-lt"/>
              <a:buAutoNum type="arabicPeriod"/>
            </a:pPr>
            <a:endParaRPr lang="en-US" sz="2000" dirty="0">
              <a:solidFill>
                <a:srgbClr val="00B050"/>
              </a:solidFill>
            </a:endParaRPr>
          </a:p>
          <a:p>
            <a:pPr marL="463550" lvl="0" indent="0" algn="r" rtl="1">
              <a:buNone/>
            </a:pPr>
            <a:r>
              <a:rPr lang="ar" sz="2000" i="1" u="sng" dirty="0"/>
              <a:t>تقاس عادة في المبنى</a:t>
            </a:r>
          </a:p>
          <a:p>
            <a:pPr marL="457200" lvl="0" indent="-457200" algn="r" rtl="1">
              <a:buFont typeface="+mj-lt"/>
              <a:buAutoNum type="alphaLcParenR"/>
            </a:pPr>
            <a:endParaRPr lang="en-US" sz="1800" i="1" dirty="0">
              <a:solidFill>
                <a:srgbClr val="FF0000"/>
              </a:solidFill>
            </a:endParaRPr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2"/>
            </a:pPr>
            <a:r>
              <a:rPr lang="ar" sz="2000" dirty="0"/>
              <a:t>احسب </a:t>
            </a:r>
            <a:r>
              <a:rPr lang="ar" sz="2000" b="1" dirty="0"/>
              <a:t>مساحة الأرضية </a:t>
            </a:r>
            <a:r>
              <a:rPr lang="ar" sz="2000" dirty="0"/>
              <a:t>الداخلية المفيدة للمبنى ، [م </a:t>
            </a:r>
            <a:r>
              <a:rPr lang="ar" sz="2000" baseline="30000" dirty="0"/>
              <a:t>2 </a:t>
            </a:r>
            <a:r>
              <a:rPr lang="ar" sz="2000" dirty="0"/>
              <a:t>]</a:t>
            </a:r>
          </a:p>
          <a:p>
            <a:pPr marL="457200" lvl="0" indent="-457200" algn="r" rtl="1">
              <a:buFont typeface="+mj-lt"/>
              <a:buAutoNum type="arabicPeriod" startAt="2"/>
            </a:pPr>
            <a:endParaRPr lang="en-US" sz="2000" dirty="0"/>
          </a:p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2"/>
            </a:pPr>
            <a:r>
              <a:rPr lang="ar" sz="2000" dirty="0"/>
              <a:t>احسب قيمة المؤشر على النحو التالي: </a:t>
            </a:r>
            <a:r>
              <a:rPr lang="ar" sz="2000" b="1" dirty="0"/>
              <a:t>إجمالي </a:t>
            </a:r>
            <a:r>
              <a:rPr lang="ar" sz="2000" b="1" dirty="0">
                <a:solidFill>
                  <a:prstClr val="black"/>
                </a:solidFill>
              </a:rPr>
              <a:t>الحرارة</a:t>
            </a:r>
            <a:r>
              <a:rPr lang="ar" sz="2000" dirty="0">
                <a:solidFill>
                  <a:prstClr val="black"/>
                </a:solidFill>
              </a:rPr>
              <a:t> </a:t>
            </a:r>
            <a:r>
              <a:rPr lang="ar" sz="2000" b="1" dirty="0">
                <a:solidFill>
                  <a:prstClr val="black"/>
                </a:solidFill>
              </a:rPr>
              <a:t>استخدام الطاقة </a:t>
            </a:r>
            <a:r>
              <a:rPr lang="ar" sz="2000" b="1" dirty="0"/>
              <a:t>في المبنى</a:t>
            </a:r>
            <a:r>
              <a:rPr lang="ar" sz="2000" dirty="0"/>
              <a:t> </a:t>
            </a:r>
            <a:r>
              <a:rPr lang="ar" sz="2000" dirty="0">
                <a:solidFill>
                  <a:srgbClr val="1A965E"/>
                </a:solidFill>
              </a:rPr>
              <a:t>(الخطوة 1) </a:t>
            </a:r>
            <a:r>
              <a:rPr lang="ar" sz="2000" dirty="0"/>
              <a:t>/ </a:t>
            </a:r>
            <a:r>
              <a:rPr lang="ar" sz="2000" b="1" dirty="0"/>
              <a:t>إجمالي مساحة الأرضية الداخلية المفيدة </a:t>
            </a:r>
            <a:r>
              <a:rPr lang="ar" sz="2000" dirty="0">
                <a:solidFill>
                  <a:srgbClr val="1A965E"/>
                </a:solidFill>
              </a:rPr>
              <a:t>(الخطوة 2) </a:t>
            </a:r>
            <a:r>
              <a:rPr lang="ar" sz="2000" dirty="0"/>
              <a:t>، </a:t>
            </a:r>
            <a:r>
              <a:rPr lang="ar" sz="2000" dirty="0">
                <a:solidFill>
                  <a:prstClr val="black"/>
                </a:solidFill>
              </a:rPr>
              <a:t>[kWh / m </a:t>
            </a:r>
            <a:r>
              <a:rPr lang="ar" sz="2000" baseline="30000" dirty="0">
                <a:solidFill>
                  <a:prstClr val="black"/>
                </a:solidFill>
              </a:rPr>
              <a:t>2 </a:t>
            </a:r>
            <a:r>
              <a:rPr lang="ar" sz="2000" dirty="0">
                <a:solidFill>
                  <a:prstClr val="black"/>
                </a:solidFill>
              </a:rPr>
              <a:t>/ y]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6798136" y="2344543"/>
            <a:ext cx="1087899" cy="407268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825A645-A739-9684-8ED5-547852732381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72911C-AE02-70A3-5348-687ACB6B7B8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8" t="14818" r="9749" b="49130"/>
          <a:stretch/>
        </p:blipFill>
        <p:spPr bwMode="auto">
          <a:xfrm>
            <a:off x="890175" y="2548177"/>
            <a:ext cx="2223415" cy="1689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62235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390030"/>
            <a:ext cx="9005777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 algn="r" rtl="1">
              <a:spcAft>
                <a:spcPts val="1200"/>
              </a:spcAft>
              <a:buNone/>
            </a:pPr>
            <a:r>
              <a:rPr lang="ar" sz="2200" b="1" dirty="0"/>
              <a:t>EPBD </a:t>
            </a:r>
            <a:r>
              <a:rPr lang="ar" sz="2200" dirty="0"/>
              <a:t>: 2018 - توجيه أداء الطاقة في المباني ، 2018/844 / EU. بروكسل: البرلمان الأوروبي ومجلس الاتحاد الأوروبي.</a:t>
            </a:r>
            <a:endParaRPr lang="en-US" sz="2200" i="1" u="sng" dirty="0">
              <a:solidFill>
                <a:srgbClr val="1A965E"/>
              </a:solidFill>
            </a:endParaRP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200" b="1" dirty="0">
                <a:solidFill>
                  <a:prstClr val="black"/>
                </a:solidFill>
              </a:rPr>
              <a:t>EN 15603 </a:t>
            </a:r>
            <a:r>
              <a:rPr lang="ar" sz="2200" dirty="0">
                <a:solidFill>
                  <a:prstClr val="black"/>
                </a:solidFill>
              </a:rPr>
              <a:t>: 2008 - أداء الطاقة في المباني. الاستخدام العام للطاقة وتعريف تصنيفات الطاقة. بروكسل: اللجنة الأوروبية للتوحيد القياسي.</a:t>
            </a: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200" b="1" dirty="0">
                <a:solidFill>
                  <a:prstClr val="black"/>
                </a:solidFill>
              </a:rPr>
              <a:t>EN 13790 </a:t>
            </a:r>
            <a:r>
              <a:rPr lang="ar" sz="2200" dirty="0">
                <a:solidFill>
                  <a:prstClr val="black"/>
                </a:solidFill>
              </a:rPr>
              <a:t>: 2008 - أداء الطاقة في المباني. حساب استخدام الطاقة في تدفئة وتبريد المساحات. بروكسل: اللجنة الأوروبية للتوحيد القياسي.</a:t>
            </a: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200" b="1" dirty="0">
                <a:solidFill>
                  <a:prstClr val="black"/>
                </a:solidFill>
              </a:rPr>
              <a:t>المستوى (المستويات )</a:t>
            </a:r>
            <a:r>
              <a:rPr lang="ar" sz="2200" dirty="0">
                <a:solidFill>
                  <a:prstClr val="black"/>
                </a:solidFill>
              </a:rPr>
              <a:t> الجزء 1-2 - نسخة تجريبية. بروكسل: المفوضية </a:t>
            </a:r>
            <a:r>
              <a:rPr lang="ar" sz="2200" dirty="0" err="1">
                <a:solidFill>
                  <a:prstClr val="black"/>
                </a:solidFill>
              </a:rPr>
              <a:t>الأوروبية </a:t>
            </a:r>
            <a:r>
              <a:rPr lang="ar" sz="2200" dirty="0">
                <a:solidFill>
                  <a:prstClr val="black"/>
                </a:solidFill>
              </a:rPr>
              <a:t>. https: // environment.ec.europa.eu/topics/circular-economy/levels_en</a:t>
            </a: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200" dirty="0">
                <a:solidFill>
                  <a:prstClr val="black"/>
                </a:solidFill>
              </a:rPr>
              <a:t> </a:t>
            </a:r>
            <a:endParaRPr lang="it-IT" sz="2200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2690" y="776142"/>
            <a:ext cx="3458824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FF8009-9085-FB85-18FC-6B57A20BF922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72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974988" y="810994"/>
            <a:ext cx="2093011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dirty="0"/>
              <a:t>https: // ec.europa.eu/energy/en/topics/energy-strategy-and-energy-union/clean-energy-all-europeans</a:t>
            </a:r>
          </a:p>
          <a:p>
            <a:endParaRPr lang="en-US" sz="2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7330B6-0F81-69F4-2A54-4034DAD852B3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3E3F7F-7562-16D5-B45B-66224F95CC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8" t="11253" r="8642" b="12102"/>
          <a:stretch/>
        </p:blipFill>
        <p:spPr bwMode="auto">
          <a:xfrm>
            <a:off x="4255031" y="2043172"/>
            <a:ext cx="4020868" cy="36726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29547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 -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مرحلة التصميم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C72BC1-1BF1-18BC-9477-6148A3B2FAF5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939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721412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2800" b="1" i="0" dirty="0"/>
                        <a:t>ب.1.2</a:t>
                      </a:r>
                      <a:r>
                        <a:rPr lang="ar" sz="2800" b="1" i="0" dirty="0"/>
                        <a:t> - </a:t>
                      </a:r>
                      <a:r>
                        <a:rPr lang="ar" sz="2800" dirty="0"/>
                        <a:t>الطلب على </a:t>
                      </a:r>
                      <a:r>
                        <a:rPr lang="ar" sz="2800" b="1" i="0" dirty="0"/>
                        <a:t>الطاقة الحرارية </a:t>
                      </a:r>
                      <a:r>
                        <a:rPr lang="ar-JO" sz="2800" b="1" i="0">
                          <a:solidFill>
                            <a:schemeClr val="bg1"/>
                          </a:solidFill>
                        </a:rPr>
                        <a:t>المنقولة </a:t>
                      </a:r>
                      <a:endParaRPr lang="ar" sz="2800" b="1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2200" dirty="0"/>
                        <a:t>الفئة 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200" b="1" dirty="0"/>
                        <a:t>المشكلة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dirty="0"/>
                        <a:t>ب . 1. </a:t>
                      </a:r>
                      <a:r>
                        <a:rPr lang="ar" dirty="0"/>
                        <a:t>الطاقة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dirty="0"/>
                        <a:t>ب – الطاقة و مصادر الاستهلاك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 </a:t>
            </a:r>
            <a:r>
              <a:rPr lang="ar" sz="2800" dirty="0"/>
              <a:t>الطاقة الحرارية 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030" y="6517758"/>
            <a:ext cx="2133600" cy="340242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337" y="3290437"/>
            <a:ext cx="3069496" cy="2154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753635" y="3287500"/>
            <a:ext cx="3168197" cy="156996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41B79D-A828-4886-D79C-B9B4DBF4CCE5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51794" cy="24021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dirty="0">
                <a:cs typeface="Calibri" panose="020F0502020204030204" pitchFamily="34" charset="0"/>
              </a:rPr>
              <a:t>تم تصميم مبنى إداري جديد في اليونان ، مخدومًا بنظام تدفئة مركزي يعمل بالغاز. يتم تقديم الماء الساخن المنزلي بواسطة سخانات المياه الكهربائية المحلية ذات التدفق المستمر ( </a:t>
            </a:r>
            <a:r>
              <a:rPr lang="ar" sz="2000" dirty="0" err="1">
                <a:cs typeface="Calibri" panose="020F0502020204030204" pitchFamily="34" charset="0"/>
              </a:rPr>
              <a:t>بدون خزان </a:t>
            </a:r>
            <a:r>
              <a:rPr lang="ar" sz="2000" dirty="0">
                <a:cs typeface="Calibri" panose="020F0502020204030204" pitchFamily="34" charset="0"/>
              </a:rPr>
              <a:t>).</a:t>
            </a: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المتوفرة </a:t>
            </a:r>
            <a:r>
              <a:rPr lang="ar" sz="2000" i="1" dirty="0">
                <a:cs typeface="Calibri" panose="020F0502020204030204" pitchFamily="34" charset="0"/>
              </a:rPr>
              <a:t>: </a:t>
            </a:r>
            <a:r>
              <a:rPr lang="ar" sz="2000" dirty="0">
                <a:cs typeface="Calibri" panose="020F0502020204030204" pitchFamily="34" charset="0"/>
              </a:rPr>
              <a:t>مساحة </a:t>
            </a:r>
            <a:r>
              <a:rPr lang="ar" sz="2000" b="1" dirty="0">
                <a:cs typeface="Calibri" panose="020F0502020204030204" pitchFamily="34" charset="0"/>
              </a:rPr>
              <a:t>الأرضية الداخلية </a:t>
            </a:r>
            <a:r>
              <a:rPr lang="ar" sz="2000" dirty="0">
                <a:cs typeface="Calibri" panose="020F0502020204030204" pitchFamily="34" charset="0"/>
              </a:rPr>
              <a:t>المفيدة 2،995.8 م </a:t>
            </a:r>
            <a:r>
              <a:rPr lang="ar" sz="2000" baseline="30000" dirty="0">
                <a:cs typeface="Calibri" panose="020F0502020204030204" pitchFamily="34" charset="0"/>
              </a:rPr>
              <a:t>2 </a:t>
            </a:r>
            <a:r>
              <a:rPr lang="ar" sz="2000" dirty="0">
                <a:cs typeface="Calibri" panose="020F0502020204030204" pitchFamily="34" charset="0"/>
              </a:rPr>
              <a:t>. يبلغ الاستهلاك السنوي المحسوب </a:t>
            </a:r>
            <a:r>
              <a:rPr lang="ar" sz="2000" b="1" dirty="0">
                <a:cs typeface="Calibri" panose="020F0502020204030204" pitchFamily="34" charset="0"/>
              </a:rPr>
              <a:t>للغاز الطبيعي </a:t>
            </a:r>
            <a:r>
              <a:rPr lang="ar" sz="2000" dirty="0">
                <a:cs typeface="Calibri" panose="020F0502020204030204" pitchFamily="34" charset="0"/>
              </a:rPr>
              <a:t>13278.1 متر </a:t>
            </a:r>
            <a:r>
              <a:rPr lang="ar" sz="2000" baseline="30000" dirty="0">
                <a:cs typeface="Calibri" panose="020F0502020204030204" pitchFamily="34" charset="0"/>
              </a:rPr>
              <a:t>مكعب</a:t>
            </a:r>
            <a:r>
              <a:rPr lang="ar" sz="2000" dirty="0">
                <a:cs typeface="Calibri" panose="020F0502020204030204" pitchFamily="34" charset="0"/>
              </a:rPr>
              <a:t>  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3537197"/>
            <a:ext cx="8514080" cy="1173262"/>
            <a:chOff x="340512" y="3584452"/>
            <a:chExt cx="8514080" cy="1173262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الطلب على الطاقة الحرارية ا</a:t>
              </a:r>
              <a:r>
                <a:rPr lang="ar-JO" sz="2000" b="1" dirty="0"/>
                <a:t>لمنقولة </a:t>
              </a:r>
              <a:r>
                <a:rPr lang="ar" sz="2000" dirty="0"/>
                <a:t>(أي الاستهلاك النهائي للطاقة الحرارية) </a:t>
              </a:r>
              <a:r>
                <a:rPr lang="ar" sz="2000" b="1" dirty="0"/>
                <a:t>لكل مساحة أرضية داخلية مفيدة للمبنى </a:t>
              </a:r>
              <a:r>
                <a:rPr lang="ar" sz="2000" dirty="0"/>
                <a:t>سنويًا</a:t>
              </a:r>
              <a:r>
                <a:rPr lang="ar" sz="2000" b="1" dirty="0"/>
                <a:t>  </a:t>
              </a:r>
              <a:r>
                <a:rPr lang="ar" sz="2000" dirty="0"/>
                <a:t>( أي كثافة استخدام الطاقة الحرارية النهائية 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512" y="4157138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F1F2E37-8584-8D2A-C791-B85CFE1D46AD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362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837" y="1490228"/>
            <a:ext cx="450020" cy="51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6888"/>
            <a:ext cx="2133600" cy="251587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50660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6863360" y="141958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2"/>
            <a:ext cx="8541382" cy="2659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" sz="2000" b="1" dirty="0">
                <a:cs typeface="Calibri" panose="020F0502020204030204" pitchFamily="34" charset="0"/>
              </a:rPr>
              <a:t>حساب محتوى الطاقة للوقود (الغاز الطبيعي)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166625" y="2320073"/>
            <a:ext cx="1721285" cy="953916"/>
            <a:chOff x="5475562" y="2390609"/>
            <a:chExt cx="1721285" cy="953916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7221" y="2390609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5562" y="2498091"/>
              <a:ext cx="897887" cy="531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3" name="Group 72"/>
          <p:cNvGrpSpPr/>
          <p:nvPr/>
        </p:nvGrpSpPr>
        <p:grpSpPr>
          <a:xfrm>
            <a:off x="15375" y="2942788"/>
            <a:ext cx="8858435" cy="1862584"/>
            <a:chOff x="-8344191" y="844351"/>
            <a:chExt cx="8332666" cy="1862584"/>
          </a:xfrm>
        </p:grpSpPr>
        <p:sp>
          <p:nvSpPr>
            <p:cNvPr id="74" name="TextBox 73"/>
            <p:cNvSpPr txBox="1"/>
            <p:nvPr/>
          </p:nvSpPr>
          <p:spPr>
            <a:xfrm>
              <a:off x="-2795304" y="1968179"/>
              <a:ext cx="27837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dirty="0"/>
                <a:t>كمية الوقود : </a:t>
              </a:r>
              <a:r>
                <a:rPr lang="ar" sz="2000" u="sng" dirty="0"/>
                <a:t>13278.1 م </a:t>
              </a:r>
              <a:r>
                <a:rPr lang="ar" sz="2000" u="sng" baseline="30000" dirty="0"/>
                <a:t>3</a:t>
              </a:r>
              <a:endParaRPr lang="en-US" sz="2000" u="sng" baseline="30000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-3066480" y="1731483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-4316741" y="844351"/>
              <a:ext cx="1816442" cy="87550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ar" b="1" dirty="0"/>
                <a:t>LHV </a:t>
              </a:r>
              <a:r>
                <a:rPr lang="ar" b="1" dirty="0" err="1"/>
                <a:t>N at.gas</a:t>
              </a:r>
              <a:r>
                <a:rPr lang="ar" b="1" dirty="0"/>
                <a:t> (10.3 كيلو واط ساعة / م </a:t>
              </a:r>
              <a:r>
                <a:rPr lang="ar" b="1" baseline="30000" dirty="0"/>
                <a:t>3 </a:t>
              </a:r>
              <a:r>
                <a:rPr lang="ar" b="1" dirty="0"/>
                <a:t>)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-6159727" y="1783605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-1892328" y="978675"/>
              <a:ext cx="1816443" cy="7315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b="1" dirty="0"/>
                <a:t>توصيل الطاقة الحرارية</a:t>
              </a:r>
              <a:endParaRPr lang="en-US" b="1" dirty="0"/>
            </a:p>
          </p:txBody>
        </p:sp>
        <p:pic>
          <p:nvPicPr>
            <p:cNvPr id="79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361563" y="904936"/>
              <a:ext cx="525905" cy="600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0" name="TextBox 79"/>
            <p:cNvSpPr txBox="1"/>
            <p:nvPr/>
          </p:nvSpPr>
          <p:spPr>
            <a:xfrm>
              <a:off x="-5694990" y="1996447"/>
              <a:ext cx="26277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u="sng" dirty="0"/>
                <a:t>10.3 كيلو واط ساعة / م </a:t>
              </a:r>
              <a:r>
                <a:rPr lang="ar" sz="2000" u="sng" baseline="30000" dirty="0"/>
                <a:t>3</a:t>
              </a:r>
              <a:endParaRPr lang="en-US" sz="2000" u="sng" baseline="300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-8344191" y="2008482"/>
              <a:ext cx="20831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ar" sz="2000" b="1" dirty="0"/>
                <a:t>136.764.4 </a:t>
              </a:r>
              <a:r>
                <a:rPr lang="ar" sz="1600" b="1" dirty="0"/>
                <a:t>كيلوواط ساعة عشر</a:t>
              </a:r>
              <a:r>
                <a:rPr lang="ar-JO" sz="1600" b="1" dirty="0" err="1"/>
                <a:t>ية</a:t>
              </a:r>
              <a:endParaRPr lang="en-US" sz="1600" b="1" dirty="0"/>
            </a:p>
          </p:txBody>
        </p:sp>
      </p:grpSp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23" name="Rectangle 22"/>
          <p:cNvSpPr/>
          <p:nvPr/>
        </p:nvSpPr>
        <p:spPr>
          <a:xfrm>
            <a:off x="7483360" y="5067764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2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2102486" y="5404151"/>
            <a:ext cx="5250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b="1" dirty="0"/>
              <a:t>تبلغ مساحة الأرضية الداخلية المفيدة للمبنى </a:t>
            </a:r>
            <a:r>
              <a:rPr lang="ar" sz="2000" dirty="0">
                <a:cs typeface="Calibri" panose="020F0502020204030204" pitchFamily="34" charset="0"/>
              </a:rPr>
              <a:t>2995.8 م </a:t>
            </a:r>
            <a:r>
              <a:rPr lang="ar" sz="2000" baseline="30000" dirty="0">
                <a:cs typeface="Calibri" panose="020F0502020204030204" pitchFamily="34" charset="0"/>
              </a:rPr>
              <a:t>2</a:t>
            </a:r>
            <a:r>
              <a:rPr lang="ar" sz="2000" b="1" dirty="0"/>
              <a:t> </a:t>
            </a:r>
            <a:endParaRPr lang="el-GR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7D82E06-FEEF-E7E4-329E-CAFB3DD96C3B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39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837" y="1490228"/>
            <a:ext cx="450020" cy="51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50660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6863360" y="141958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77342"/>
            <a:ext cx="8541382" cy="2659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" sz="2000" b="1" dirty="0">
                <a:cs typeface="Calibri" panose="020F0502020204030204" pitchFamily="34" charset="0"/>
              </a:rPr>
              <a:t>احسب كثافة استخدام الطاقة الحرارية السنوية (kWh / m </a:t>
            </a:r>
            <a:r>
              <a:rPr lang="ar" sz="2000" b="1" baseline="30000" dirty="0">
                <a:cs typeface="Calibri" panose="020F0502020204030204" pitchFamily="34" charset="0"/>
              </a:rPr>
              <a:t>2 </a:t>
            </a:r>
            <a:r>
              <a:rPr lang="ar" sz="2000" b="1" dirty="0">
                <a:cs typeface="Calibri" panose="020F0502020204030204" pitchFamily="34" charset="0"/>
              </a:rPr>
              <a:t>/ y)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78847" y="2697480"/>
            <a:ext cx="8719735" cy="1780257"/>
            <a:chOff x="-9161436" y="1047649"/>
            <a:chExt cx="8291030" cy="1780257"/>
          </a:xfrm>
        </p:grpSpPr>
        <p:sp>
          <p:nvSpPr>
            <p:cNvPr id="18" name="TextBox 17"/>
            <p:cNvSpPr txBox="1"/>
            <p:nvPr/>
          </p:nvSpPr>
          <p:spPr>
            <a:xfrm>
              <a:off x="-3828626" y="2094649"/>
              <a:ext cx="29582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u="sng" dirty="0"/>
                <a:t>136.764.4 كيلوواط ساعة عشر</a:t>
              </a:r>
              <a:endParaRPr lang="en-US" sz="2000" u="sng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-4262048" y="1904576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5992757" y="1876914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-3565708" y="1047649"/>
              <a:ext cx="1816443" cy="7315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b="1" dirty="0"/>
                <a:t>توصيل الطاقة الحرارية</a:t>
              </a:r>
              <a:endParaRPr lang="en-US" b="1" dirty="0"/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95392" y="1270696"/>
              <a:ext cx="525905" cy="600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-5509505" y="2127643"/>
              <a:ext cx="12474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2995.8 م </a:t>
              </a:r>
              <a:r>
                <a:rPr lang="ar" sz="2000" u="sng" baseline="30000" dirty="0"/>
                <a:t>2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-9161436" y="2145385"/>
              <a:ext cx="33945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b="1" dirty="0"/>
                <a:t>45.6 </a:t>
              </a:r>
              <a:r>
                <a:rPr lang="ar" sz="2000" b="1" dirty="0" err="1"/>
                <a:t>كيلو واط ساعة </a:t>
              </a:r>
              <a:r>
                <a:rPr lang="ar" sz="2000" b="1" baseline="-25000" dirty="0" err="1"/>
                <a:t>عشر </a:t>
              </a:r>
              <a:r>
                <a:rPr lang="ar" sz="2000" b="1" dirty="0"/>
                <a:t>/ م </a:t>
              </a:r>
              <a:r>
                <a:rPr lang="ar" sz="2000" b="1" baseline="30000" dirty="0"/>
                <a:t>2 </a:t>
              </a:r>
              <a:r>
                <a:rPr lang="ar" sz="2000" b="1" dirty="0"/>
                <a:t>/ سنة</a:t>
              </a:r>
              <a:endParaRPr lang="en-US" sz="2000" b="1" baseline="300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-5924820" y="1118356"/>
              <a:ext cx="2012126" cy="807842"/>
              <a:chOff x="-5854484" y="1118356"/>
              <a:chExt cx="2012126" cy="807842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-5854484" y="1118356"/>
                <a:ext cx="201212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ar" sz="1600" b="1" dirty="0"/>
                  <a:t>مفيد داخلي</a:t>
                </a:r>
                <a:endParaRPr lang="en-US" sz="1600" b="1" dirty="0"/>
              </a:p>
              <a:p>
                <a:r>
                  <a:rPr lang="ar" sz="1600" b="1" dirty="0"/>
                  <a:t>مساحة الطابق (م </a:t>
                </a:r>
                <a:r>
                  <a:rPr lang="ar" sz="1600" b="1" baseline="30000" dirty="0"/>
                  <a:t>2 </a:t>
                </a:r>
                <a:r>
                  <a:rPr lang="ar" sz="1600" b="1" dirty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FD9AE3-0E84-B65F-FCFA-E09B0EE81B3E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71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 -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مرحلة 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الاشغال 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14FC5F-5809-0B44-CE17-D5A0720F3BBE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75645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مبنى مكتبي موجود في أثينا يخدمه نظام تدفئة مركزي يعمل بالزيت . يتم تقديم الماء الساخن المنزلي بواسطة سخانات المياه الكهربائية المحلية ذات التدفق المستمر ( </a:t>
            </a:r>
            <a:r>
              <a:rPr lang="ar" sz="2200" dirty="0" err="1">
                <a:cs typeface="Calibri" panose="020F0502020204030204" pitchFamily="34" charset="0"/>
              </a:rPr>
              <a:t>بدون خزان </a:t>
            </a:r>
            <a:r>
              <a:rPr lang="ar" sz="2200" dirty="0">
                <a:cs typeface="Calibri" panose="020F0502020204030204" pitchFamily="34" charset="0"/>
              </a:rPr>
              <a:t>).</a:t>
            </a:r>
            <a:endParaRPr lang="en-US" sz="2200" dirty="0">
              <a:cs typeface="Calibri" panose="020F0502020204030204" pitchFamily="34" charset="0"/>
            </a:endParaRPr>
          </a:p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المتاحة </a:t>
            </a:r>
            <a:r>
              <a:rPr lang="ar" sz="2000" i="1" dirty="0">
                <a:cs typeface="Calibri" panose="020F0502020204030204" pitchFamily="34" charset="0"/>
              </a:rPr>
              <a:t>: قدم مدير المبنى </a:t>
            </a:r>
            <a:r>
              <a:rPr lang="ar" sz="2000" b="1" i="1" dirty="0">
                <a:cs typeface="Calibri" panose="020F0502020204030204" pitchFamily="34" charset="0"/>
              </a:rPr>
              <a:t>مخططات الطوابق واستهلاك الوقود </a:t>
            </a:r>
            <a:r>
              <a:rPr lang="ar" sz="2000" i="1" dirty="0">
                <a:cs typeface="Calibri" panose="020F0502020204030204" pitchFamily="34" charset="0"/>
              </a:rPr>
              <a:t>السنوي من فواتير الطاقة على مدى عدة سنوات. تتوافق كميات النفط مع إجمالي طلبات الوقود التي تم تسليمها إلى المبنى خلال العام المقابل.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3656127"/>
            <a:ext cx="8514080" cy="1593060"/>
            <a:chOff x="314960" y="3437052"/>
            <a:chExt cx="8514080" cy="1593060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3884739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الطلب على الطاقة الحرارية </a:t>
              </a:r>
              <a:r>
                <a:rPr lang="ar-JO" sz="2000" b="1" dirty="0"/>
                <a:t>المنقولة </a:t>
              </a:r>
              <a:r>
                <a:rPr lang="ar" sz="2000" dirty="0"/>
                <a:t>(أي الاستهلاك النهائي للطاقة الحرارية) </a:t>
              </a:r>
              <a:r>
                <a:rPr lang="ar" sz="2000" b="1" dirty="0"/>
                <a:t>لكل مساحة أرضية داخلية مفيدة للمبنى </a:t>
              </a:r>
              <a:r>
                <a:rPr lang="ar" sz="2000" dirty="0"/>
                <a:t>سنويًا</a:t>
              </a:r>
              <a:r>
                <a:rPr lang="ar" sz="2000" b="1" dirty="0"/>
                <a:t>  </a:t>
              </a:r>
              <a:r>
                <a:rPr lang="ar" sz="2000" dirty="0"/>
                <a:t>( أي كثافة استخدام الطاقة الحرارية النهائية 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761" y="3437052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949C535-215B-3F2C-D62E-538B7E26E8B9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005397"/>
              </p:ext>
            </p:extLst>
          </p:nvPr>
        </p:nvGraphicFramePr>
        <p:xfrm>
          <a:off x="600982" y="1866902"/>
          <a:ext cx="7471668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7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" dirty="0"/>
                        <a:t>زيت ( </a:t>
                      </a:r>
                      <a:r>
                        <a:rPr lang="ar" dirty="0" err="1"/>
                        <a:t>لتر </a:t>
                      </a:r>
                      <a:r>
                        <a:rPr lang="ar" dirty="0"/>
                        <a:t>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50500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43900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48100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84605"/>
            <a:ext cx="3129127" cy="2458568"/>
          </a:xfrm>
          <a:prstGeom prst="rect">
            <a:avLst/>
          </a:prstGeom>
        </p:spPr>
      </p:pic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30016" y="1309764"/>
            <a:ext cx="5031076" cy="4294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" sz="2000" b="1" dirty="0">
                <a:cs typeface="Calibri" panose="020F0502020204030204" pitchFamily="34" charset="0"/>
              </a:rPr>
              <a:t>الكمية السنوية من الوقود (الزيت) المسلمة للمبنى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2961125"/>
            <a:ext cx="8541382" cy="4294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" sz="2000" b="1" dirty="0">
                <a:cs typeface="Calibri" panose="020F0502020204030204" pitchFamily="34" charset="0"/>
              </a:rPr>
              <a:t>خطة أرضية نموذجية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37222" y="339056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rtl="1">
              <a:spcBef>
                <a:spcPts val="600"/>
              </a:spcBef>
              <a:spcAft>
                <a:spcPts val="1200"/>
              </a:spcAft>
            </a:pP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تم التحقق من مخططات الطوابق خلال عملية تدقيق </a:t>
            </a:r>
            <a:r>
              <a:rPr lang="ar-JO" sz="2000" dirty="0">
                <a:solidFill>
                  <a:prstClr val="black"/>
                </a:solidFill>
                <a:cs typeface="Calibri" panose="020F0502020204030204" pitchFamily="34" charset="0"/>
              </a:rPr>
              <a:t>طاقي 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 قصيرة للمبنى ويمكن استخدامها لتقدير المساحة الأرضية المفيدة للمبنى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178" y="3390569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614" y="1874786"/>
            <a:ext cx="327633" cy="41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55723" y="720406"/>
            <a:ext cx="183255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E4ABB7-396F-85AA-B48B-8C01E83741F7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370" y="1539409"/>
            <a:ext cx="388827" cy="49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5802" y="6577576"/>
            <a:ext cx="2133600" cy="27319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50660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ounded Rectangle 21"/>
          <p:cNvSpPr/>
          <p:nvPr/>
        </p:nvSpPr>
        <p:spPr>
          <a:xfrm>
            <a:off x="6863360" y="141958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81000" y="1107895"/>
                <a:ext cx="8541382" cy="4849655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ar" sz="2000" b="1" dirty="0">
                    <a:cs typeface="Calibri" panose="020F0502020204030204" pitchFamily="34" charset="0"/>
                  </a:rPr>
                  <a:t>الكمية السنوية من الوقود ( الزيت) المسلمة للمبنى</a:t>
                </a: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 algn="ctr">
                  <a:buNone/>
                </a:pPr>
                <a:r>
                  <a:rPr lang="ar" sz="2000" dirty="0">
                    <a:cs typeface="Calibri" panose="020F0502020204030204" pitchFamily="34" charset="0"/>
                  </a:rPr>
                  <a:t>افترض أن كمية النفط التي يتم تسليمها إلى المبنى مستخدمة فعليًا خلال السنة التقويمية للتقنية خدمات</a:t>
                </a: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 algn="r">
                  <a:buNone/>
                </a:pPr>
                <a:r>
                  <a:rPr lang="ar" sz="2000" dirty="0">
                    <a:cs typeface="Calibri" panose="020F0502020204030204" pitchFamily="34" charset="0"/>
                  </a:rPr>
                  <a:t>احسب متوسط الثلاث سنوات: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50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500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43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900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48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100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ar" sz="2000" dirty="0"/>
                  <a:t>lt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ar" sz="2000" dirty="0"/>
                  <a:t>متوسط كمية الوقود السنوية: </a:t>
                </a:r>
                <a:r>
                  <a:rPr lang="ar" sz="2000" b="1" u="sng" dirty="0"/>
                  <a:t>47500 لتر </a:t>
                </a:r>
                <a:r>
                  <a:rPr lang="ar-JO" sz="2000" b="1" u="sng" dirty="0"/>
                  <a:t>وقود</a:t>
                </a:r>
                <a:r>
                  <a:rPr lang="ar" sz="2000" dirty="0"/>
                  <a:t> </a:t>
                </a:r>
                <a:r>
                  <a:rPr lang="ar" sz="2000" dirty="0">
                    <a:cs typeface="Calibri" panose="020F0502020204030204" pitchFamily="34" charset="0"/>
                  </a:rPr>
                  <a:t>تستخدم لتدفئة ال</a:t>
                </a:r>
                <a:r>
                  <a:rPr lang="ar-JO" sz="2000" dirty="0">
                    <a:cs typeface="Calibri" panose="020F0502020204030204" pitchFamily="34" charset="0"/>
                  </a:rPr>
                  <a:t>مساحات </a:t>
                </a:r>
                <a:endParaRPr lang="ar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ar" sz="2000" b="1" dirty="0">
                    <a:cs typeface="Calibri" panose="020F0502020204030204" pitchFamily="34" charset="0"/>
                  </a:rPr>
                  <a:t> </a:t>
                </a:r>
                <a:endParaRPr lang="en-US" sz="2000" b="1" dirty="0"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8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81000" y="1107895"/>
                <a:ext cx="8541382" cy="4849655"/>
              </a:xfrm>
              <a:prstGeom prst="rect">
                <a:avLst/>
              </a:prstGeom>
              <a:blipFill>
                <a:blip r:embed="rId5"/>
                <a:stretch>
                  <a:fillRect l="-857" t="-755" r="-714" b="-5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110416"/>
              </p:ext>
            </p:extLst>
          </p:nvPr>
        </p:nvGraphicFramePr>
        <p:xfrm>
          <a:off x="590934" y="3161883"/>
          <a:ext cx="7471668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7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JO" dirty="0"/>
                        <a:t>وقود</a:t>
                      </a:r>
                      <a:r>
                        <a:rPr lang="ar" dirty="0"/>
                        <a:t>( لتر 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50500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43900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48100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809" y="3429000"/>
            <a:ext cx="233016" cy="41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31889" y="900000"/>
            <a:ext cx="132457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8282C5-A3E1-697F-3B35-CB366BB71593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097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793" y="1551056"/>
            <a:ext cx="388827" cy="49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668650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ounded Rectangle 21"/>
          <p:cNvSpPr/>
          <p:nvPr/>
        </p:nvSpPr>
        <p:spPr>
          <a:xfrm>
            <a:off x="6858719" y="1455203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541382" cy="461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" sz="2000" b="1" dirty="0">
                <a:cs typeface="Calibri" panose="020F0502020204030204" pitchFamily="34" charset="0"/>
              </a:rPr>
              <a:t>احسب محتوى الطاقة للوقود (الزيت)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416225" y="2756369"/>
            <a:ext cx="1721285" cy="953916"/>
            <a:chOff x="5475562" y="2390609"/>
            <a:chExt cx="1721285" cy="953916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7221" y="2390609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5562" y="2498091"/>
              <a:ext cx="897887" cy="531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864137" y="3377315"/>
            <a:ext cx="8188546" cy="1685824"/>
            <a:chOff x="879476" y="3377315"/>
            <a:chExt cx="8173207" cy="1685824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4337" y="3559344"/>
              <a:ext cx="457367" cy="580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6143682" y="4326551"/>
              <a:ext cx="29090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dirty="0"/>
                <a:t>كمية الوقود : </a:t>
              </a:r>
              <a:r>
                <a:rPr lang="ar" sz="2000" u="sng" dirty="0"/>
                <a:t>47500 </a:t>
              </a:r>
              <a:r>
                <a:rPr lang="ar" sz="2000" u="sng" dirty="0" err="1"/>
                <a:t>لتر</a:t>
              </a:r>
              <a:endParaRPr lang="en-US" sz="2000" u="sng" baseline="300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647788" y="4026772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4220355" y="3377315"/>
              <a:ext cx="1925801" cy="800851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ar" b="1" dirty="0"/>
                <a:t>زيت LHV</a:t>
              </a:r>
            </a:p>
            <a:p>
              <a:pPr algn="ctr">
                <a:lnSpc>
                  <a:spcPts val="2500"/>
                </a:lnSpc>
              </a:pPr>
              <a:r>
                <a:rPr lang="ar" b="1" dirty="0"/>
                <a:t>(9.9 كيلوواط ساعة / </a:t>
              </a:r>
              <a:r>
                <a:rPr lang="ar" b="1" dirty="0" err="1"/>
                <a:t>لتر </a:t>
              </a:r>
              <a:r>
                <a:rPr lang="ar" b="1" dirty="0"/>
                <a:t>)</a:t>
              </a:r>
              <a:endParaRPr lang="en-US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083810" y="4139809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477573" y="3395709"/>
              <a:ext cx="1836539" cy="80085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b="1" dirty="0"/>
                <a:t>توصيل الطاقة الحرارية</a:t>
              </a:r>
              <a:endParaRPr lang="en-US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53623" y="4364079"/>
              <a:ext cx="23485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u="sng" dirty="0"/>
                <a:t>9.9 كيلو واط ساعة / </a:t>
              </a:r>
              <a:r>
                <a:rPr lang="ar" sz="2000" u="sng" dirty="0" err="1"/>
                <a:t>لتر</a:t>
              </a:r>
              <a:endParaRPr lang="en-US" sz="2000" u="sng" baseline="30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79476" y="4457605"/>
              <a:ext cx="25533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b="1" dirty="0"/>
                <a:t>470.250 كيلو واط</a:t>
              </a:r>
              <a:endParaRPr lang="en-US" sz="2000" b="1" baseline="-25000" dirty="0"/>
            </a:p>
          </p:txBody>
        </p:sp>
      </p:grpSp>
      <p:sp>
        <p:nvSpPr>
          <p:cNvPr id="2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176304" y="900000"/>
            <a:ext cx="187637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" sz="2400" b="1" i="1" dirty="0">
                <a:cs typeface="Calibri" panose="020F0502020204030204" pitchFamily="34" charset="0"/>
              </a:rPr>
              <a:t>الخطوات 2-3</a:t>
            </a:r>
            <a:endParaRPr lang="el-GR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0B2CC9-F138-F6D3-6A30-0A2609AB8CAD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116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20619" y="6581775"/>
            <a:ext cx="2133600" cy="265104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17274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ar" sz="2000" b="1" dirty="0">
                <a:cs typeface="Calibri" panose="020F0502020204030204" pitchFamily="34" charset="0"/>
              </a:rPr>
              <a:t>احسب مساحة الأرضية المفيدة للمبنى</a:t>
            </a:r>
          </a:p>
          <a:p>
            <a:pPr marL="0" indent="0" algn="ctr">
              <a:buNone/>
            </a:pPr>
            <a:r>
              <a:rPr lang="ar" sz="2000" dirty="0">
                <a:cs typeface="Calibri" panose="020F0502020204030204" pitchFamily="34" charset="0"/>
              </a:rPr>
              <a:t>استخدم مخططات الطوابق المتاحة التي تمت مراجعتها والتأكد من توافقها مع المبنى الحالي أثناء إجراء تدقيق</a:t>
            </a:r>
            <a:r>
              <a:rPr lang="ar-JO" sz="2000" dirty="0">
                <a:cs typeface="Calibri" panose="020F0502020204030204" pitchFamily="34" charset="0"/>
              </a:rPr>
              <a:t> طاقي </a:t>
            </a:r>
            <a:r>
              <a:rPr lang="ar" sz="2000" dirty="0">
                <a:cs typeface="Calibri" panose="020F0502020204030204" pitchFamily="34" charset="0"/>
              </a:rPr>
              <a:t> قصير .</a:t>
            </a:r>
          </a:p>
          <a:p>
            <a:pPr marL="0" indent="0">
              <a:buNone/>
            </a:pPr>
            <a:r>
              <a:rPr lang="ar" sz="2000" dirty="0">
                <a:solidFill>
                  <a:srgbClr val="92D050"/>
                </a:solidFill>
                <a:cs typeface="Calibri" panose="020F0502020204030204" pitchFamily="34" charset="0"/>
              </a:rPr>
              <a:t>استخدم</a:t>
            </a:r>
            <a:r>
              <a:rPr lang="ar-JO" sz="2000" dirty="0">
                <a:solidFill>
                  <a:srgbClr val="92D050"/>
                </a:solidFill>
                <a:cs typeface="Calibri" panose="020F0502020204030204" pitchFamily="34" charset="0"/>
              </a:rPr>
              <a:t> الابعد الداخلية                 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ar" sz="2000" dirty="0">
                <a:cs typeface="Calibri" panose="020F0502020204030204" pitchFamily="34" charset="0"/>
              </a:rPr>
              <a:t>مساحة أرضية داخلية مفيدة: </a:t>
            </a:r>
            <a:r>
              <a:rPr lang="ar" sz="2000" b="1" u="sng" dirty="0">
                <a:cs typeface="Calibri" panose="020F0502020204030204" pitchFamily="34" charset="0"/>
              </a:rPr>
              <a:t>4،915.1 م </a:t>
            </a:r>
            <a:r>
              <a:rPr lang="ar" sz="2000" b="1" u="sng" baseline="30000" dirty="0">
                <a:cs typeface="Calibri" panose="020F0502020204030204" pitchFamily="34" charset="0"/>
              </a:rPr>
              <a:t>2</a:t>
            </a:r>
            <a:r>
              <a:rPr lang="ar" sz="2000" b="1" u="sng" dirty="0">
                <a:cs typeface="Calibri" panose="020F0502020204030204" pitchFamily="34" charset="0"/>
              </a:rPr>
              <a:t>  </a:t>
            </a:r>
            <a:endParaRPr lang="en-US" sz="2000" b="1" u="sng" dirty="0">
              <a:cs typeface="Calibri" panose="020F050202020403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567432" y="3163968"/>
            <a:ext cx="2837848" cy="2427401"/>
            <a:chOff x="1215615" y="3302598"/>
            <a:chExt cx="2837848" cy="2427401"/>
          </a:xfrm>
        </p:grpSpPr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432" y="3302598"/>
              <a:ext cx="2715031" cy="2058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TextBox 46"/>
            <p:cNvSpPr txBox="1"/>
            <p:nvPr/>
          </p:nvSpPr>
          <p:spPr>
            <a:xfrm>
              <a:off x="1215615" y="5360667"/>
              <a:ext cx="28378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dirty="0"/>
                <a:t>الطابق نموذجي</a:t>
              </a:r>
              <a:endParaRPr lang="en-US" dirty="0"/>
            </a:p>
          </p:txBody>
        </p:sp>
      </p:grp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27" y="190475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55038" y="900000"/>
            <a:ext cx="130142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41686E6-11CC-2F21-78CE-CD3CE788A61F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1B15E7-8748-8BDC-E41C-806AF094E6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5" t="11539" r="15586"/>
          <a:stretch/>
        </p:blipFill>
        <p:spPr bwMode="auto">
          <a:xfrm>
            <a:off x="5063129" y="2202306"/>
            <a:ext cx="3914980" cy="35388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13175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740975" y="1173786"/>
            <a:ext cx="6266957" cy="461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1">
              <a:buFont typeface="Arial" panose="020B0604020202020204" pitchFamily="34" charset="0"/>
              <a:buNone/>
            </a:pPr>
            <a:r>
              <a:rPr lang="ar" sz="2000" b="1" dirty="0">
                <a:cs typeface="Calibri" panose="020F0502020204030204" pitchFamily="34" charset="0"/>
              </a:rPr>
              <a:t>احسب كثافة استخدام الطاقة الحرارية السنوية ( </a:t>
            </a:r>
            <a:r>
              <a:rPr lang="ar" sz="2000" b="1" dirty="0" err="1">
                <a:cs typeface="Calibri" panose="020F0502020204030204" pitchFamily="34" charset="0"/>
              </a:rPr>
              <a:t>kWh </a:t>
            </a:r>
            <a:r>
              <a:rPr lang="ar" sz="2000" b="1" baseline="-25000" dirty="0" err="1">
                <a:cs typeface="Calibri" panose="020F0502020204030204" pitchFamily="34" charset="0"/>
              </a:rPr>
              <a:t>th </a:t>
            </a:r>
            <a:r>
              <a:rPr lang="ar" sz="2000" b="1" dirty="0">
                <a:cs typeface="Calibri" panose="020F0502020204030204" pitchFamily="34" charset="0"/>
              </a:rPr>
              <a:t>/ m </a:t>
            </a:r>
            <a:r>
              <a:rPr lang="ar" sz="2000" b="1" baseline="30000" dirty="0">
                <a:cs typeface="Calibri" panose="020F0502020204030204" pitchFamily="34" charset="0"/>
              </a:rPr>
              <a:t>2 </a:t>
            </a:r>
            <a:r>
              <a:rPr lang="ar" sz="2000" b="1" dirty="0">
                <a:cs typeface="Calibri" panose="020F0502020204030204" pitchFamily="34" charset="0"/>
              </a:rPr>
              <a:t>/ y)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793" y="1627467"/>
            <a:ext cx="388827" cy="49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7932" y="6540069"/>
            <a:ext cx="2133600" cy="31793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63995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52065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ounded Rectangle 21"/>
          <p:cNvSpPr/>
          <p:nvPr/>
        </p:nvSpPr>
        <p:spPr>
          <a:xfrm>
            <a:off x="6863360" y="155293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87317" y="2861432"/>
            <a:ext cx="8353974" cy="1812715"/>
            <a:chOff x="587317" y="2828614"/>
            <a:chExt cx="8353974" cy="1812715"/>
          </a:xfrm>
        </p:grpSpPr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1103" y="2920526"/>
              <a:ext cx="460763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6662346" y="3837639"/>
              <a:ext cx="22789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u="sng" dirty="0"/>
                <a:t>470.250 </a:t>
              </a:r>
              <a:r>
                <a:rPr lang="ar" sz="2000" u="sng" dirty="0" err="1"/>
                <a:t>كيلو واط </a:t>
              </a:r>
              <a:r>
                <a:rPr lang="ar" sz="2000" u="sng" baseline="-25000" dirty="0" err="1"/>
                <a:t>ساعي</a:t>
              </a:r>
              <a:endParaRPr lang="en-US" sz="2000" u="sng" baseline="-250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96399" y="3576029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874453" y="3717999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838101" y="2855206"/>
              <a:ext cx="1816443" cy="7315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b="1" dirty="0"/>
                <a:t>توصيل الطاقة الحرارية</a:t>
              </a:r>
              <a:endParaRPr lang="en-US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53763" y="3882684"/>
              <a:ext cx="12474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4915.1 م </a:t>
              </a:r>
              <a:r>
                <a:rPr lang="ar" sz="2000" u="sng" baseline="30000" dirty="0"/>
                <a:t>2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87317" y="3913757"/>
              <a:ext cx="34699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b="1" dirty="0"/>
                <a:t>95.7 </a:t>
              </a:r>
              <a:r>
                <a:rPr lang="ar" sz="2000" b="1" dirty="0" err="1"/>
                <a:t>كيلو واط ساعة </a:t>
              </a:r>
              <a:r>
                <a:rPr lang="ar" sz="2000" b="1" baseline="-25000" dirty="0" err="1"/>
                <a:t>عشر </a:t>
              </a:r>
              <a:r>
                <a:rPr lang="ar" sz="2000" b="1" dirty="0"/>
                <a:t>/ م </a:t>
              </a:r>
              <a:r>
                <a:rPr lang="ar" sz="2000" b="1" baseline="30000" dirty="0"/>
                <a:t>2 </a:t>
              </a:r>
              <a:r>
                <a:rPr lang="ar" sz="2000" b="1" dirty="0"/>
                <a:t>/ سنة</a:t>
              </a:r>
              <a:endParaRPr lang="en-US" sz="2000" b="1" baseline="30000" dirty="0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4081983" y="2828614"/>
              <a:ext cx="1485215" cy="747415"/>
              <a:chOff x="-5327574" y="1178783"/>
              <a:chExt cx="1485215" cy="747415"/>
            </a:xfrm>
          </p:grpSpPr>
          <p:pic>
            <p:nvPicPr>
              <p:cNvPr id="46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7" name="Rectangle 46"/>
              <p:cNvSpPr/>
              <p:nvPr/>
            </p:nvSpPr>
            <p:spPr>
              <a:xfrm>
                <a:off x="-5327574" y="1270696"/>
                <a:ext cx="148521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" sz="1600" b="1" dirty="0"/>
                  <a:t>مفيد داخلي</a:t>
                </a:r>
                <a:endParaRPr lang="en-US" sz="1600" b="1" dirty="0"/>
              </a:p>
              <a:p>
                <a:r>
                  <a:rPr lang="ar" sz="1600" b="1" dirty="0"/>
                  <a:t>مساحة الطابق (م </a:t>
                </a:r>
                <a:r>
                  <a:rPr lang="ar" sz="1600" b="1" baseline="30000" dirty="0"/>
                  <a:t>2 </a:t>
                </a:r>
                <a:r>
                  <a:rPr lang="ar" sz="1600" b="1" dirty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65370" y="840151"/>
            <a:ext cx="203321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الخامسة</a:t>
            </a:r>
            <a:endParaRPr lang="el-GR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20B1F5-1B43-B01D-1A4A-01194AD674E3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38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61608" y="801471"/>
            <a:ext cx="1163256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30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/>
              <a:t>قطاع خدمات الاتحاد الأوروبي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35929" y="1511470"/>
            <a:ext cx="3090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b="1" dirty="0"/>
              <a:t>القطاع السكني في الاتحاد الأوروبي</a:t>
            </a:r>
            <a:endParaRPr lang="en-US" b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2000" dirty="0"/>
              <a:t>ب .1.2- استهلاك </a:t>
            </a:r>
            <a:r>
              <a:rPr lang="ar" sz="2000" dirty="0"/>
              <a:t>الطاقة الحرارية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4FD456-B612-4F25-7A7C-B9F0962AD5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7" t="18093" r="14482" b="9671"/>
          <a:stretch/>
        </p:blipFill>
        <p:spPr bwMode="auto">
          <a:xfrm>
            <a:off x="4907663" y="2377374"/>
            <a:ext cx="3964953" cy="30649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91D59B-766D-0F88-4AB8-240B17735D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7" t="28776" r="15792" b="3126"/>
          <a:stretch/>
        </p:blipFill>
        <p:spPr bwMode="auto">
          <a:xfrm>
            <a:off x="162050" y="2054391"/>
            <a:ext cx="4242529" cy="34898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8685B9C-92C7-AAA8-1FF5-6BF5AEFBBE0A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153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cs typeface="Calibri" panose="020F0502020204030204" pitchFamily="34" charset="0"/>
              </a:rPr>
              <a:t>تمرين 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57F16F-3223-DF0A-0313-7BEE1EE53E4D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CB9CDB-398B-2307-7651-F266A2D93FAF}"/>
              </a:ext>
            </a:extLst>
          </p:cNvPr>
          <p:cNvSpPr/>
          <p:nvPr/>
        </p:nvSpPr>
        <p:spPr>
          <a:xfrm>
            <a:off x="2230016" y="5924938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91264" cy="478556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indent="0" algn="r" rtl="1"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</a:rPr>
              <a:t>مبنى يقع في أثينا</a:t>
            </a:r>
            <a:r>
              <a:rPr lang="ar-JO" sz="2200" dirty="0">
                <a:solidFill>
                  <a:prstClr val="black"/>
                </a:solidFill>
                <a:cs typeface="Calibri" panose="020F0502020204030204" pitchFamily="34" charset="0"/>
              </a:rPr>
              <a:t> يتم خدمته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</a:rPr>
              <a:t> بواسطة نظام تدفئة مركزي يعمل بالغاز . </a:t>
            </a:r>
            <a:r>
              <a:rPr lang="ar" sz="2200" dirty="0">
                <a:cs typeface="Calibri" panose="020F0502020204030204" pitchFamily="34" charset="0"/>
              </a:rPr>
              <a:t>يتم تقديم الماء الساخن المنزلي بواسطة سخانات المياه الكهربائية المحلية ذات التدفق المستمر ( </a:t>
            </a:r>
            <a:r>
              <a:rPr lang="ar" sz="2200" dirty="0" err="1">
                <a:cs typeface="Calibri" panose="020F0502020204030204" pitchFamily="34" charset="0"/>
              </a:rPr>
              <a:t>بدون خزان </a:t>
            </a:r>
            <a:r>
              <a:rPr lang="ar" sz="2200" dirty="0">
                <a:cs typeface="Calibri" panose="020F0502020204030204" pitchFamily="34" charset="0"/>
              </a:rPr>
              <a:t>).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b="1" i="1" dirty="0">
                <a:solidFill>
                  <a:prstClr val="black"/>
                </a:solidFill>
                <a:cs typeface="Calibri" panose="020F0502020204030204" pitchFamily="34" charset="0"/>
              </a:rPr>
              <a:t>البيانات المتاحة </a:t>
            </a:r>
            <a:r>
              <a:rPr lang="ar" sz="2200" i="1" dirty="0">
                <a:solidFill>
                  <a:prstClr val="black"/>
                </a:solidFill>
                <a:cs typeface="Calibri" panose="020F0502020204030204" pitchFamily="34" charset="0"/>
              </a:rPr>
              <a:t>: قدم مدير المبنى </a:t>
            </a:r>
            <a:r>
              <a:rPr lang="ar" sz="2200" b="1" i="1" dirty="0">
                <a:solidFill>
                  <a:prstClr val="black"/>
                </a:solidFill>
                <a:cs typeface="Calibri" panose="020F0502020204030204" pitchFamily="34" charset="0"/>
              </a:rPr>
              <a:t>مخططات الطوابق واستهلاك الوقود </a:t>
            </a:r>
            <a:r>
              <a:rPr lang="ar" sz="2200" i="1" dirty="0">
                <a:solidFill>
                  <a:prstClr val="black"/>
                </a:solidFill>
                <a:cs typeface="Calibri" panose="020F0502020204030204" pitchFamily="34" charset="0"/>
              </a:rPr>
              <a:t>السنوي من فواتير الطاقة على مدى عدة سنوات. تتوافق كميات الغاز الطبيعي مع إجمالي الوقود الذي تم تسليمه للمبنى خلال العام المقابل.</a:t>
            </a:r>
            <a:r>
              <a:rPr lang="ar" sz="2000" i="1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0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 algn="r" rtl="1">
              <a:spcBef>
                <a:spcPts val="600"/>
              </a:spcBef>
              <a:spcAft>
                <a:spcPts val="1200"/>
              </a:spcAft>
              <a:buNone/>
            </a:pPr>
            <a:endParaRPr lang="en-US" sz="20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 algn="r" rtl="1">
              <a:spcBef>
                <a:spcPts val="600"/>
              </a:spcBef>
              <a:spcAft>
                <a:spcPts val="1200"/>
              </a:spcAft>
              <a:buNone/>
            </a:pPr>
            <a:endParaRPr lang="en-US" sz="20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r>
              <a:rPr lang="ar" sz="2200" i="1" dirty="0"/>
              <a:t>استخدم البيانات التالية لحل التمرين</a:t>
            </a:r>
          </a:p>
          <a:p>
            <a:pPr marL="0" indent="0" algn="ctr" rtl="1">
              <a:buNone/>
            </a:pPr>
            <a:endParaRPr lang="en-US" sz="2000" i="1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45792" y="3617096"/>
            <a:ext cx="8514080" cy="1268809"/>
            <a:chOff x="340512" y="3584452"/>
            <a:chExt cx="8514080" cy="1268809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الطلب على الطاقة الحرارية الذي تم </a:t>
              </a:r>
              <a:r>
                <a:rPr lang="ar-JO" sz="2000" b="1" dirty="0"/>
                <a:t>نقلها</a:t>
              </a:r>
              <a:r>
                <a:rPr lang="ar" sz="2000" b="1" dirty="0"/>
                <a:t> </a:t>
              </a:r>
              <a:r>
                <a:rPr lang="ar" sz="2000" dirty="0"/>
                <a:t>(أي الاستهلاك النهائي للطاقة الحرارية) </a:t>
              </a:r>
              <a:r>
                <a:rPr lang="ar" sz="2000" b="1" dirty="0"/>
                <a:t>لكل مساحة أرضية داخلية مفيدة للمبنى </a:t>
              </a:r>
              <a:r>
                <a:rPr lang="ar" sz="2000" dirty="0"/>
                <a:t>سنويًا</a:t>
              </a:r>
              <a:r>
                <a:rPr lang="ar" sz="2000" b="1" dirty="0"/>
                <a:t>  </a:t>
              </a:r>
              <a:r>
                <a:rPr lang="ar" sz="2000" dirty="0"/>
                <a:t>( أي كثافة استخدام الطاقة الحرارية النهائية ).</a:t>
              </a:r>
              <a:endParaRPr lang="en-US" sz="2000" b="1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03" y="425268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9B0AD59-816F-2884-AE08-AD746BA2BFC6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9962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sz="2200" b="1" dirty="0">
              <a:solidFill>
                <a:srgbClr val="00B050"/>
              </a:solidFill>
            </a:endParaRPr>
          </a:p>
        </p:txBody>
      </p:sp>
      <p:pic>
        <p:nvPicPr>
          <p:cNvPr id="4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2386661"/>
            <a:ext cx="3102739" cy="239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77" y="3831172"/>
            <a:ext cx="2573812" cy="23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4053" y="1483287"/>
            <a:ext cx="2503084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ar-JO" sz="2200" b="1" dirty="0">
                <a:latin typeface="Calibri" panose="020F0502020204030204" pitchFamily="34" charset="0"/>
                <a:cs typeface="Calibri" panose="020F0502020204030204" pitchFamily="34" charset="0"/>
              </a:rPr>
              <a:t>مخططات الطوابق </a:t>
            </a: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892" y="1000410"/>
            <a:ext cx="1208087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429" y="2263410"/>
            <a:ext cx="12255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29" y="3583242"/>
            <a:ext cx="12128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026" y="1121393"/>
            <a:ext cx="3214514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540" y="5388238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383036" y="5421350"/>
            <a:ext cx="168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400" i="1" dirty="0"/>
              <a:t>أرضية داخلية مفيدة = 416 م </a:t>
            </a:r>
            <a:r>
              <a:rPr lang="ar" sz="1400" i="1" baseline="30000" dirty="0"/>
              <a:t>2</a:t>
            </a:r>
            <a:endParaRPr lang="en-US" sz="1400" i="1" baseline="30000" dirty="0"/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D0CD15-2F79-C7F2-CC05-1673004ED7D0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2439"/>
            <a:ext cx="2133600" cy="2655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34907" y="803201"/>
            <a:ext cx="3104789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ar" sz="2200" b="1" dirty="0">
                <a:latin typeface="Calibri" panose="020F0502020204030204" pitchFamily="34" charset="0"/>
                <a:cs typeface="Calibri" panose="020F0502020204030204" pitchFamily="34" charset="0"/>
              </a:rPr>
              <a:t>استهلاك الغاز الطبيعي (م </a:t>
            </a:r>
            <a:r>
              <a:rPr lang="ar" sz="22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ar" sz="22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578925"/>
              </p:ext>
            </p:extLst>
          </p:nvPr>
        </p:nvGraphicFramePr>
        <p:xfrm>
          <a:off x="600980" y="1323042"/>
          <a:ext cx="8231520" cy="48209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30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1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شهر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يناير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686.9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809.5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959.9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فبراير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713.0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1019.0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/>
                        <a:t>مارس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545.1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أبريل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/>
                        <a:t>مايو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يونيو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يوليو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أغسطس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سبتمبر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اكتوبر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463.4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 نوفمبر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311.4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ديسمبر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718.2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930.7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875" y="760816"/>
            <a:ext cx="456316" cy="52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2800" dirty="0"/>
              <a:t>ب .1.2- استهلاك </a:t>
            </a:r>
            <a:r>
              <a:rPr lang="ar" sz="2800"/>
              <a:t>الطاقة الحرارية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5FFD43-2418-EBCF-EF41-8347807A30FB}"/>
              </a:ext>
            </a:extLst>
          </p:cNvPr>
          <p:cNvSpPr/>
          <p:nvPr/>
        </p:nvSpPr>
        <p:spPr>
          <a:xfrm>
            <a:off x="2209159" y="6127505"/>
            <a:ext cx="1772532" cy="476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0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30952" y="895404"/>
            <a:ext cx="3466618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7A33FC1-E765-D8BD-30C5-12818D9BD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729196"/>
              </p:ext>
            </p:extLst>
          </p:nvPr>
        </p:nvGraphicFramePr>
        <p:xfrm>
          <a:off x="1362417" y="2376222"/>
          <a:ext cx="6890333" cy="1852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5969">
                  <a:extLst>
                    <a:ext uri="{9D8B030D-6E8A-4147-A177-3AD203B41FA5}">
                      <a16:colId xmlns:a16="http://schemas.microsoft.com/office/drawing/2014/main" val="297453731"/>
                    </a:ext>
                  </a:extLst>
                </a:gridCol>
                <a:gridCol w="1226458">
                  <a:extLst>
                    <a:ext uri="{9D8B030D-6E8A-4147-A177-3AD203B41FA5}">
                      <a16:colId xmlns:a16="http://schemas.microsoft.com/office/drawing/2014/main" val="156671477"/>
                    </a:ext>
                  </a:extLst>
                </a:gridCol>
                <a:gridCol w="1544693">
                  <a:extLst>
                    <a:ext uri="{9D8B030D-6E8A-4147-A177-3AD203B41FA5}">
                      <a16:colId xmlns:a16="http://schemas.microsoft.com/office/drawing/2014/main" val="2437667263"/>
                    </a:ext>
                  </a:extLst>
                </a:gridCol>
                <a:gridCol w="2703213">
                  <a:extLst>
                    <a:ext uri="{9D8B030D-6E8A-4147-A177-3AD203B41FA5}">
                      <a16:colId xmlns:a16="http://schemas.microsoft.com/office/drawing/2014/main" val="2860875636"/>
                    </a:ext>
                  </a:extLst>
                </a:gridCol>
              </a:tblGrid>
              <a:tr h="359027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مصدر المعلومات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مرحلة المشروع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الوحدة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الوصف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2330446"/>
                  </a:ext>
                </a:extLst>
              </a:tr>
              <a:tr h="149321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التقدير 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القياس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التصميم 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الإشغال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كيلو واط /م</a:t>
                      </a:r>
                      <a:r>
                        <a:rPr lang="ar-SA" sz="1400" baseline="30000">
                          <a:effectLst/>
                        </a:rPr>
                        <a:t>2</a:t>
                      </a:r>
                      <a:r>
                        <a:rPr lang="ar-SA" sz="1400">
                          <a:effectLst/>
                        </a:rPr>
                        <a:t> /السنة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متطلب الطاقة الحرارية المنقولة  (النهائي) لكل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  مساحة أرضية داخلية مفيدة في السنة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476920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12FC9346-FE47-66D0-D723-A5FA2465B067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9008" y="991123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1200"/>
              </a:spcBef>
              <a:buNone/>
            </a:pP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تقليل إجمالي استهلاك الطاقة الحرارية للمبنى.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320" y="3301711"/>
            <a:ext cx="2700651" cy="205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7045621" y="4694098"/>
            <a:ext cx="2018223" cy="1523032"/>
            <a:chOff x="7125777" y="5135969"/>
            <a:chExt cx="2018223" cy="1523032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5777" y="5135969"/>
              <a:ext cx="2018223" cy="149961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7314889" y="6382002"/>
              <a:ext cx="11192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ar" sz="1200" b="1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التدفئة المركزية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12708" y="2232663"/>
            <a:ext cx="1920240" cy="1496068"/>
            <a:chOff x="4712708" y="2232663"/>
            <a:chExt cx="1920240" cy="149606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708" y="2232663"/>
              <a:ext cx="1920240" cy="149606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4998415" y="3377912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ar" sz="1200" b="1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زيت التدفئة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632948" y="2935295"/>
            <a:ext cx="2194560" cy="1561039"/>
            <a:chOff x="6632948" y="2935295"/>
            <a:chExt cx="2194560" cy="1561039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2948" y="2961127"/>
              <a:ext cx="2194560" cy="15352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22"/>
            <p:cNvSpPr/>
            <p:nvPr/>
          </p:nvSpPr>
          <p:spPr>
            <a:xfrm>
              <a:off x="7314889" y="2935295"/>
              <a:ext cx="89479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ar" sz="1200" b="1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غاز طبيعي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998415" y="3992574"/>
            <a:ext cx="1906780" cy="2252819"/>
            <a:chOff x="4998415" y="3992574"/>
            <a:chExt cx="1906780" cy="225281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415" y="3992574"/>
              <a:ext cx="1906780" cy="14630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9"/>
            <a:srcRect l="20077" r="24301"/>
            <a:stretch/>
          </p:blipFill>
          <p:spPr>
            <a:xfrm>
              <a:off x="6180372" y="5483877"/>
              <a:ext cx="611567" cy="76151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5111671" y="5178721"/>
              <a:ext cx="168026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" sz="12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غاز البترول المسال</a:t>
              </a:r>
            </a:p>
          </p:txBody>
        </p:sp>
      </p:grpSp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4551" y="4731169"/>
            <a:ext cx="3729519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600" b="1" dirty="0">
                <a:solidFill>
                  <a:srgbClr val="006600"/>
                </a:solidFill>
              </a:rPr>
              <a:t>NZEB (EPBD </a:t>
            </a:r>
            <a:r>
              <a:rPr lang="ar-JO" sz="1600" b="1" dirty="0">
                <a:solidFill>
                  <a:srgbClr val="006600"/>
                </a:solidFill>
              </a:rPr>
              <a:t>2018/844</a:t>
            </a:r>
            <a:r>
              <a:rPr lang="en-US" sz="1600" b="1" dirty="0">
                <a:solidFill>
                  <a:srgbClr val="006600"/>
                </a:solidFill>
              </a:rPr>
              <a:t>)</a:t>
            </a:r>
            <a:endParaRPr lang="el-GR" sz="1600" b="1" dirty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ar" sz="1400" b="1" dirty="0">
                <a:solidFill>
                  <a:srgbClr val="006600"/>
                </a:solidFill>
              </a:rPr>
              <a:t>مباني شبه معدومة الطاقة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ar" sz="1400" b="1" i="1" kern="0" dirty="0">
                <a:solidFill>
                  <a:srgbClr val="006600"/>
                </a:solidFill>
              </a:rPr>
              <a:t>جميع المباني الجديدة من عام 2021</a:t>
            </a:r>
            <a:endParaRPr lang="en-US" sz="14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ar" sz="1400" b="1" i="1" kern="0" dirty="0">
                <a:solidFill>
                  <a:srgbClr val="006600"/>
                </a:solidFill>
              </a:rPr>
              <a:t>المباني العامة الجديدة من 2019</a:t>
            </a:r>
            <a:endParaRPr lang="en-US" sz="1400" b="1" dirty="0">
              <a:solidFill>
                <a:srgbClr val="006600"/>
              </a:solidFill>
            </a:endParaRPr>
          </a:p>
          <a:p>
            <a:endParaRPr lang="en-GB" sz="1600" b="1" dirty="0">
              <a:solidFill>
                <a:srgbClr val="006600"/>
              </a:solidFill>
            </a:endParaRPr>
          </a:p>
        </p:txBody>
      </p:sp>
      <p:pic>
        <p:nvPicPr>
          <p:cNvPr id="27" name="Picture 3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87" y="4311597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342087" y="2380943"/>
            <a:ext cx="30854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1600" b="1" dirty="0">
                <a:solidFill>
                  <a:srgbClr val="006600"/>
                </a:solidFill>
              </a:rPr>
              <a:t>طاقة نظيفة لجميع </a:t>
            </a:r>
            <a:r>
              <a:rPr lang="ar-JO" sz="1600" b="1" dirty="0" err="1">
                <a:solidFill>
                  <a:srgbClr val="006600"/>
                </a:solidFill>
              </a:rPr>
              <a:t>الأوروبيينحزمة</a:t>
            </a:r>
            <a:r>
              <a:rPr lang="ar-JO" sz="1600" b="1" dirty="0">
                <a:solidFill>
                  <a:srgbClr val="006600"/>
                </a:solidFill>
              </a:rPr>
              <a:t> جديدة من التدابير لتوفير الاستقرار التشريعي  الإطار اللازم لتسهيل انتقال الطاقة النظيفة نحو إنشاء اتحاد الطاقة.</a:t>
            </a:r>
          </a:p>
          <a:p>
            <a:pPr algn="r" rtl="1"/>
            <a:r>
              <a:rPr lang="ar" sz="12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</a:t>
            </a:r>
          </a:p>
          <a:p>
            <a:pPr algn="r" rtl="1"/>
            <a:endParaRPr lang="ar" sz="1200" b="1" dirty="0">
              <a:solidFill>
                <a:srgbClr val="006600"/>
              </a:solidFill>
            </a:endParaRPr>
          </a:p>
        </p:txBody>
      </p:sp>
      <p:pic>
        <p:nvPicPr>
          <p:cNvPr id="29" name="Picture 3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93" y="1886519"/>
            <a:ext cx="609297" cy="406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E9B951-8424-E706-D38B-6DE3E2308062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575" y="1967279"/>
            <a:ext cx="3200400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5"/>
            <a:ext cx="5564165" cy="24549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" sz="2200" b="1" u="sng" dirty="0">
                <a:cs typeface="Calibri" panose="020F0502020204030204" pitchFamily="34" charset="0"/>
              </a:rPr>
              <a:t>وصف</a:t>
            </a:r>
            <a:endParaRPr lang="en-US" sz="2200" b="1" u="sng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200" b="1" u="sng" dirty="0"/>
          </a:p>
          <a:p>
            <a:pPr marL="0" indent="0">
              <a:buNone/>
            </a:pPr>
            <a:r>
              <a:rPr lang="ar" sz="2200" dirty="0"/>
              <a:t>يوفر المؤشر فهماً لاستهلاك الطاقة الحرارية للمبنى .</a:t>
            </a:r>
            <a:endParaRPr lang="en-US" sz="2200" dirty="0"/>
          </a:p>
          <a:p>
            <a:pPr marL="0" indent="0">
              <a:spcBef>
                <a:spcPts val="1200"/>
              </a:spcBef>
              <a:buNone/>
            </a:pPr>
            <a:r>
              <a:rPr lang="ar" sz="2200" dirty="0"/>
              <a:t>هذا بشكل عام مسؤول عن غالبية استخدام طاقة دورة الحياة للمباني التي تم تشييدها قبل عام 2000.</a:t>
            </a:r>
            <a:endParaRPr lang="en-US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8223" y="4242777"/>
            <a:ext cx="883075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ct val="20000"/>
              </a:spcBef>
            </a:pPr>
            <a:r>
              <a:rPr lang="ar" sz="2200" dirty="0"/>
              <a:t>يتم ت</a:t>
            </a:r>
            <a:r>
              <a:rPr lang="ar-JO" sz="2200" dirty="0"/>
              <a:t>قديم</a:t>
            </a:r>
            <a:r>
              <a:rPr lang="ar" sz="2200" dirty="0"/>
              <a:t> </a:t>
            </a:r>
            <a:r>
              <a:rPr lang="ar" sz="2200" b="1" dirty="0"/>
              <a:t>الطاقة الحرارية للمبنى </a:t>
            </a:r>
            <a:r>
              <a:rPr lang="ar" sz="2200" dirty="0"/>
              <a:t>على شكل تدفئة </a:t>
            </a:r>
            <a:r>
              <a:rPr lang="ar" sz="2200" b="1" dirty="0"/>
              <a:t>/ برودة </a:t>
            </a:r>
            <a:r>
              <a:rPr lang="ar" sz="2200" dirty="0"/>
              <a:t>ووقود . هي الطاقة لكل "ناقل" يتم توفيرها للمبنى لتلبية الاستخدامات داخل المبنى (التدفئة والتبريد والتهوية والماء الساخن المنزلي). "الطاقة التي يتم توصيلها" هي التي يتم قياسها بواسطة المرافق.</a:t>
            </a:r>
            <a:endParaRPr lang="it-IT" sz="2200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0C04DC-2766-AF5E-A18D-91B920C15654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8C9A89-A8E6-977C-94D9-D8227F480222}"/>
              </a:ext>
            </a:extLst>
          </p:cNvPr>
          <p:cNvSpPr/>
          <p:nvPr/>
        </p:nvSpPr>
        <p:spPr>
          <a:xfrm>
            <a:off x="2382416" y="60773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87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6178"/>
            <a:ext cx="2133600" cy="29182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30629"/>
            <a:ext cx="8671636" cy="4825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400" dirty="0"/>
              <a:t>حدود التقييم هي المبنى .</a:t>
            </a:r>
            <a:endParaRPr lang="en-US" sz="2400" dirty="0"/>
          </a:p>
          <a:p>
            <a:pPr marL="0" indent="0" algn="r" rtl="1">
              <a:buNone/>
            </a:pPr>
            <a:endParaRPr lang="en-US" sz="2400" dirty="0"/>
          </a:p>
          <a:p>
            <a:pPr marL="0" indent="0" algn="r" rtl="1">
              <a:buNone/>
            </a:pPr>
            <a:r>
              <a:rPr lang="ar" sz="2400" dirty="0"/>
              <a:t>نطاق المؤشر</a:t>
            </a:r>
            <a:r>
              <a:rPr lang="ar-JO" sz="2400" dirty="0"/>
              <a:t> يشمل</a:t>
            </a:r>
            <a:r>
              <a:rPr lang="ar" sz="2400" dirty="0"/>
              <a:t> استخدامات الطاقة التالية ، والتي يشار إليها أيضًا باسم </a:t>
            </a:r>
            <a:r>
              <a:rPr lang="ar" sz="2400" b="1" dirty="0"/>
              <a:t>خدمات البناء الفنية </a:t>
            </a:r>
            <a:r>
              <a:rPr lang="ar" sz="2400" dirty="0"/>
              <a:t>: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تدفئة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تبريد،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تنفس،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الماء </a:t>
            </a:r>
            <a:endParaRPr lang="en-US" sz="2400" dirty="0"/>
          </a:p>
          <a:p>
            <a:pPr marL="0" indent="0" algn="r" rtl="1">
              <a:spcBef>
                <a:spcPts val="300"/>
              </a:spcBef>
              <a:buNone/>
            </a:pPr>
            <a:endParaRPr lang="en-US" sz="2400" dirty="0"/>
          </a:p>
          <a:p>
            <a:pPr marL="0" indent="0" algn="r" rtl="1">
              <a:spcBef>
                <a:spcPts val="300"/>
              </a:spcBef>
              <a:buNone/>
            </a:pPr>
            <a:r>
              <a:rPr lang="ar" sz="2400" dirty="0"/>
              <a:t>يشار إلى استخدام الطاقة على أنه </a:t>
            </a:r>
            <a:r>
              <a:rPr lang="ar" sz="2400" b="1" dirty="0"/>
              <a:t>استهلاك الطاقة التشغيلي </a:t>
            </a:r>
            <a:r>
              <a:rPr lang="ar" sz="2400" dirty="0"/>
              <a:t>.</a:t>
            </a:r>
            <a:endParaRPr lang="en-US" sz="2400" dirty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9E9713-D19E-3E05-C89B-F1FEC7C005B6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C41429-3BBD-46C1-CDE7-4EDE3DE25915}"/>
              </a:ext>
            </a:extLst>
          </p:cNvPr>
          <p:cNvSpPr/>
          <p:nvPr/>
        </p:nvSpPr>
        <p:spPr>
          <a:xfrm>
            <a:off x="2382416" y="60773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33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6147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2474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JO" sz="2200" b="1" dirty="0"/>
              <a:t>يمكن </a:t>
            </a:r>
            <a:r>
              <a:rPr lang="ar" sz="2200" b="1" dirty="0"/>
              <a:t>مراقبة </a:t>
            </a:r>
            <a:r>
              <a:rPr lang="ar" sz="2200" dirty="0"/>
              <a:t>كميات </a:t>
            </a:r>
            <a:r>
              <a:rPr lang="ar" sz="2200" b="1" dirty="0"/>
              <a:t>الوقود الفعلية </a:t>
            </a:r>
            <a:r>
              <a:rPr lang="ar" sz="2200" dirty="0"/>
              <a:t>التي يتم </a:t>
            </a:r>
            <a:r>
              <a:rPr lang="ar-JO" sz="2200" dirty="0"/>
              <a:t>نقلها</a:t>
            </a:r>
            <a:r>
              <a:rPr lang="ar" sz="2200" dirty="0"/>
              <a:t> إلى المبنى . إذا كان متاحًا ، يمكن لـ BEMS أو BMS توفير بيانات قيمة مع </a:t>
            </a:r>
            <a:r>
              <a:rPr lang="ar-JO" sz="2200" dirty="0"/>
              <a:t>توزيع</a:t>
            </a:r>
            <a:r>
              <a:rPr lang="ar" sz="2200" dirty="0"/>
              <a:t> </a:t>
            </a:r>
            <a:r>
              <a:rPr lang="ar-JO" sz="2200" dirty="0"/>
              <a:t>ا</a:t>
            </a:r>
            <a:r>
              <a:rPr lang="ar" sz="2200" dirty="0"/>
              <a:t>ستخدام الطاقة الحرارية الفعلي للمنشآت التقنية المختلفة.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600" dirty="0"/>
              <a:t>نظام إدارة الطاقة في المباني ( </a:t>
            </a:r>
            <a:r>
              <a:rPr lang="ar" sz="1600" b="1" dirty="0"/>
              <a:t>BEMS </a:t>
            </a:r>
            <a:r>
              <a:rPr lang="ar" sz="1600" dirty="0"/>
              <a:t>) ويراقب استخدام الطاقة في التركيبات الفنية المختلفة للتدفئة والتبريد والتهوية والإضاءة وأحمال التوصيل </a:t>
            </a:r>
            <a:r>
              <a:rPr lang="ar" sz="1600" dirty="0" err="1"/>
              <a:t>وما إلى ذلك </a:t>
            </a:r>
            <a:r>
              <a:rPr lang="ar" sz="1600" dirty="0"/>
              <a:t>، والظروف البيئية الداخلية .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600" dirty="0"/>
              <a:t>قد يتضمن نظام إدارة المباني ( </a:t>
            </a:r>
            <a:r>
              <a:rPr lang="ar" sz="1600" b="1" dirty="0"/>
              <a:t>BMS </a:t>
            </a:r>
            <a:r>
              <a:rPr lang="ar" sz="1600" dirty="0"/>
              <a:t>) بالإضافة إلى ذلك وظائف أخرى (مثل السلامة ، والوصول ، والمصاعد ، والأمن من الحرائق ).</a:t>
            </a:r>
          </a:p>
        </p:txBody>
      </p:sp>
      <p:sp>
        <p:nvSpPr>
          <p:cNvPr id="9" name="Rectangle 8"/>
          <p:cNvSpPr/>
          <p:nvPr/>
        </p:nvSpPr>
        <p:spPr>
          <a:xfrm>
            <a:off x="625255" y="4127205"/>
            <a:ext cx="8518745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1200"/>
              </a:spcBef>
            </a:pPr>
            <a:r>
              <a:rPr lang="ar" sz="2200" dirty="0"/>
              <a:t>بيانات الاستخدام الفعلي للطاقة من 12 شهرًا متتاليًا على الأقل ضرورية.</a:t>
            </a:r>
          </a:p>
          <a:p>
            <a:pPr algn="r" rtl="1">
              <a:spcBef>
                <a:spcPts val="1200"/>
              </a:spcBef>
            </a:pPr>
            <a:r>
              <a:rPr lang="ar" sz="2200" dirty="0"/>
              <a:t>يُفضل إجراء </a:t>
            </a:r>
            <a:r>
              <a:rPr lang="ar" sz="2200" b="1" dirty="0"/>
              <a:t>متوسط </a:t>
            </a:r>
            <a:r>
              <a:rPr lang="ar" sz="2200" dirty="0"/>
              <a:t>على سجلات أطول (مثل </a:t>
            </a:r>
            <a:r>
              <a:rPr lang="ar" sz="2200" b="1" dirty="0"/>
              <a:t>بيانات ثلاث سنوات </a:t>
            </a:r>
            <a:r>
              <a:rPr lang="ar" sz="2200" dirty="0"/>
              <a:t>) من أجل إزالة تأثيرات الظروف الجوية المتغيرة ومتوسط التقلبات المتأصلة الأخرى في إشغال المبنى.</a:t>
            </a:r>
            <a:endParaRPr lang="en-US" sz="22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15475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76071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F7A753-0C4E-B345-1E91-8FFEF37C7EA5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78E8D7-5B8E-A57F-6149-77717542D597}"/>
              </a:ext>
            </a:extLst>
          </p:cNvPr>
          <p:cNvSpPr/>
          <p:nvPr/>
        </p:nvSpPr>
        <p:spPr>
          <a:xfrm>
            <a:off x="2382416" y="60773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78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6" y="3972798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462227"/>
            <a:ext cx="8752439" cy="7555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sz="2200" dirty="0"/>
              <a:t>الوقود </a:t>
            </a:r>
            <a:r>
              <a:rPr lang="ar" sz="2200" b="1" dirty="0"/>
              <a:t>السنوي الفعلي </a:t>
            </a:r>
            <a:r>
              <a:rPr lang="ar" sz="2200" dirty="0"/>
              <a:t>الذي يتم </a:t>
            </a:r>
            <a:r>
              <a:rPr lang="ar-JO" sz="2200" dirty="0"/>
              <a:t>نقله</a:t>
            </a:r>
            <a:r>
              <a:rPr lang="ar" sz="2200" dirty="0"/>
              <a:t> إلى المبنى متاح أيضًا من</a:t>
            </a:r>
            <a:r>
              <a:rPr lang="ar-JO" sz="2200" dirty="0"/>
              <a:t> خلال</a:t>
            </a:r>
            <a:r>
              <a:rPr lang="ar" sz="2200" dirty="0"/>
              <a:t> </a:t>
            </a:r>
            <a:r>
              <a:rPr lang="ar" sz="2200" b="1" dirty="0"/>
              <a:t>الفواتير</a:t>
            </a:r>
            <a:r>
              <a:rPr lang="ar" sz="2200" dirty="0"/>
              <a:t> أو </a:t>
            </a:r>
            <a:r>
              <a:rPr lang="ar" sz="2200" b="1" dirty="0"/>
              <a:t>المرافق </a:t>
            </a:r>
            <a:r>
              <a:rPr lang="ar" sz="2200" dirty="0"/>
              <a:t>. </a:t>
            </a:r>
            <a:endParaRPr lang="ar-JO" sz="2200" dirty="0"/>
          </a:p>
          <a:p>
            <a:pPr marL="0" indent="0">
              <a:buNone/>
            </a:pPr>
            <a:r>
              <a:rPr lang="ar-JO" sz="2200" dirty="0"/>
              <a:t>معدل</a:t>
            </a:r>
            <a:r>
              <a:rPr lang="ar" sz="2200" dirty="0"/>
              <a:t> على فترات أطول (على سبيل المثال ، سجلات </a:t>
            </a:r>
            <a:r>
              <a:rPr lang="ar" sz="2200" b="1" dirty="0"/>
              <a:t>3 سنوات </a:t>
            </a:r>
            <a:r>
              <a:rPr lang="ar" sz="2200" dirty="0"/>
              <a:t>).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14" name="Rectangle 13"/>
          <p:cNvSpPr/>
          <p:nvPr/>
        </p:nvSpPr>
        <p:spPr>
          <a:xfrm>
            <a:off x="740229" y="2309292"/>
            <a:ext cx="583947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1200"/>
              </a:spcAft>
            </a:pPr>
            <a:r>
              <a:rPr lang="ar" sz="2200" dirty="0"/>
              <a:t>التحدي الرئيسي لاستهلاك </a:t>
            </a:r>
            <a:r>
              <a:rPr lang="ar" sz="2200" b="1" dirty="0"/>
              <a:t>الغاز </a:t>
            </a:r>
            <a:r>
              <a:rPr lang="ar" sz="2200" dirty="0"/>
              <a:t>في أن </a:t>
            </a:r>
            <a:r>
              <a:rPr lang="ar" sz="2200" b="1" dirty="0"/>
              <a:t>توزيع الخدمات الفنية </a:t>
            </a:r>
            <a:r>
              <a:rPr lang="ar" sz="2200" dirty="0"/>
              <a:t>للمباني المختلفة والاستخدامات النهائية الأخرى (مثل الطهي) غير واضح.</a:t>
            </a:r>
          </a:p>
          <a:p>
            <a:pPr algn="r" rtl="1">
              <a:spcAft>
                <a:spcPts val="1200"/>
              </a:spcAft>
            </a:pPr>
            <a:r>
              <a:rPr lang="ar" sz="2200" dirty="0"/>
              <a:t>عملية إلغاء الفصل بين الاستخدامات النهائية المختلفة بواسطة </a:t>
            </a:r>
            <a:r>
              <a:rPr lang="ar" sz="2200" b="1" dirty="0"/>
              <a:t>نظام BEMS </a:t>
            </a:r>
            <a:r>
              <a:rPr lang="ar" sz="2200" dirty="0"/>
              <a:t>، إذا كان متاحًا للمباني قيد التشغيل ، أو </a:t>
            </a:r>
            <a:r>
              <a:rPr lang="ar" sz="2200" b="1" dirty="0"/>
              <a:t>محاكاة المباني المُعايرة </a:t>
            </a:r>
            <a:r>
              <a:rPr lang="ar" sz="2200" dirty="0"/>
              <a:t>، أو </a:t>
            </a:r>
            <a:r>
              <a:rPr lang="ar" sz="2200" b="1" dirty="0"/>
              <a:t>إنشاء خط أساسي </a:t>
            </a:r>
            <a:r>
              <a:rPr lang="ar" sz="2200" dirty="0"/>
              <a:t>(على سبيل المثال ، مراقبة استهلاك الغاز المستخدم للطهي في الصيف.</a:t>
            </a:r>
            <a:endParaRPr lang="en-US" sz="2200" b="1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2232296"/>
            <a:ext cx="2848652" cy="242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885" y="4693869"/>
            <a:ext cx="2134034" cy="1286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ب .1.2- استهلاك </a:t>
            </a:r>
            <a:r>
              <a:rPr lang="ar" sz="2800" dirty="0"/>
              <a:t>الطاقة الحرارية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BB9630E-4E6E-E964-1E03-6160BEBD22A5}"/>
              </a:ext>
            </a:extLst>
          </p:cNvPr>
          <p:cNvSpPr/>
          <p:nvPr/>
        </p:nvSpPr>
        <p:spPr>
          <a:xfrm>
            <a:off x="2230016" y="59249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6DB415-E8F8-67EC-DB6F-1A72CCAA59B0}"/>
              </a:ext>
            </a:extLst>
          </p:cNvPr>
          <p:cNvSpPr/>
          <p:nvPr/>
        </p:nvSpPr>
        <p:spPr>
          <a:xfrm>
            <a:off x="2382416" y="6077339"/>
            <a:ext cx="1791478" cy="639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579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7B064DD-F0B5-489E-A605-C3986A88B1BE}"/>
</file>

<file path=customXml/itemProps2.xml><?xml version="1.0" encoding="utf-8"?>
<ds:datastoreItem xmlns:ds="http://schemas.openxmlformats.org/officeDocument/2006/customXml" ds:itemID="{8B80480D-3264-4E36-A7A0-7C16A023A38A}"/>
</file>

<file path=customXml/itemProps3.xml><?xml version="1.0" encoding="utf-8"?>
<ds:datastoreItem xmlns:ds="http://schemas.openxmlformats.org/officeDocument/2006/customXml" ds:itemID="{AD2D0535-14CB-4714-933F-4A1849C7950B}"/>
</file>

<file path=docProps/app.xml><?xml version="1.0" encoding="utf-8"?>
<Properties xmlns="http://schemas.openxmlformats.org/officeDocument/2006/extended-properties" xmlns:vt="http://schemas.openxmlformats.org/officeDocument/2006/docPropsVTypes">
  <TotalTime>19379</TotalTime>
  <Words>2081</Words>
  <Application>Microsoft Office PowerPoint</Application>
  <PresentationFormat>On-screen Show (4:3)</PresentationFormat>
  <Paragraphs>363</Paragraphs>
  <Slides>33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ب .1.2- استهلاك  الطاقة الحرارية 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  <vt:lpstr>ب .1.2- استهلاك الطاقة الحرارية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327</cp:revision>
  <dcterms:created xsi:type="dcterms:W3CDTF">2017-01-09T10:20:00Z</dcterms:created>
  <dcterms:modified xsi:type="dcterms:W3CDTF">2023-04-08T03:33:47Z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